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8.9-->
<p:presentation xmlns:r="http://schemas.openxmlformats.org/officeDocument/2006/relationships" xmlns:a="http://schemas.openxmlformats.org/drawingml/2006/main" xmlns:p="http://schemas.openxmlformats.org/presentationml/2006/main" autoCompressPictures="0">
  <p:sldMasterIdLst>
    <p:sldMasterId id="2147483648" r:id="rId1"/>
  </p:sldMasterIdLst>
  <p:sldIdLst>
    <p:sldId id="256" r:id="rId2"/>
    <p:sldId id="257" r:id="rId3"/>
    <p:sldId id="258" r:id="rId4"/>
    <p:sldId id="259" r:id="rId5"/>
    <p:sldId id="274" r:id="rId6"/>
    <p:sldId id="260" r:id="rId7"/>
    <p:sldId id="271" r:id="rId8"/>
    <p:sldId id="269" r:id="rId9"/>
    <p:sldId id="273" r:id="rId10"/>
    <p:sldId id="261" r:id="rId11"/>
    <p:sldId id="272" r:id="rId12"/>
    <p:sldId id="275" r:id="rId13"/>
    <p:sldId id="262" r:id="rId14"/>
    <p:sldId id="270" r:id="rId15"/>
    <p:sldId id="268" r:id="rId16"/>
    <p:sldId id="276" r:id="rId17"/>
    <p:sldId id="263" r:id="rId18"/>
    <p:sldId id="264" r:id="rId19"/>
    <p:sldId id="265" r:id="rId20"/>
    <p:sldId id="267" r:id="rId21"/>
    <p:sldId id="266" r:id="rId22"/>
  </p:sldIdLst>
  <p:sldSz cx="12192000" cy="6858000"/>
  <p:notesSz cx="6858000" cy="91440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tags" Target="tags/tag1.xml" /><Relationship Id="rId24" Type="http://schemas.openxmlformats.org/officeDocument/2006/relationships/presProps" Target="presProps.xml" /><Relationship Id="rId25" Type="http://schemas.openxmlformats.org/officeDocument/2006/relationships/viewProps" Target="viewProps.xml" /><Relationship Id="rId26" Type="http://schemas.openxmlformats.org/officeDocument/2006/relationships/theme" Target="theme/theme1.xml" /><Relationship Id="rId27"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Title Slide">
    <p:spTree>
      <p:nvGrpSpPr>
        <p:cNvPr id="1" name=""/>
        <p:cNvGrpSpPr/>
        <p:nvPr/>
      </p:nvGrpSpPr>
      <p:grpSpPr>
        <a:xfrm>
          <a:off x="0" y="0"/>
          <a: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DFF08F-DC6B-4601-B491-B0F83F6DD2DA}" type="datetimeFigureOut">
              <a:rPr lang="en-US"/>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a:t>‹#›</a:t>
            </a:fld>
            <a:endParaRPr 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vertTitleAndTx" preserve="1">
  <p:cSld name="Vertical Title and Text">
    <p:spTree>
      <p:nvGrpSpPr>
        <p:cNvPr id="1" name=""/>
        <p:cNvGrpSpPr/>
        <p:nvPr/>
      </p:nvGrpSpPr>
      <p:grpSpPr>
        <a:xfrm>
          <a:off x="0" y="0"/>
          <a: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a:t>‹#›</a:t>
            </a:fld>
            <a:endParaRPr 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CEF3B-A037-46D0-B02C-1428F07E9383}" type="datetimeFigureOut">
              <a:rPr lang="en-US"/>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E482DC-2269-4F26-9D2A-7E44B1A4CD85}" type="slidenum">
              <a:rPr lang="en-US"/>
              <a:t>‹#›</a:t>
            </a:fld>
            <a:endParaRPr 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DFF08F-DC6B-4601-B491-B0F83F6DD2DA}" type="datetimeFigureOut">
              <a:rPr lang="en-US"/>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a:t>‹#›</a:t>
            </a:fld>
            <a:endParaRPr 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DFF08F-DC6B-4601-B491-B0F83F6DD2DA}" type="datetimeFigureOut">
              <a:rPr lang="en-US"/>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a:t>‹#›</a:t>
            </a:fld>
            <a:endParaRPr 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DFF08F-DC6B-4601-B491-B0F83F6DD2DA}" type="datetimeFigureOut">
              <a:rPr lang="en-US"/>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a:t>‹#›</a:t>
            </a:fld>
            <a:endParaRPr 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blank" preserve="1">
  <p:cSld name="Blank">
    <p:spTree>
      <p:nvGrpSpPr>
        <p:cNvPr id="1" name=""/>
        <p:cNvGrpSpPr/>
        <p:nvPr/>
      </p:nvGrpSpPr>
      <p:grpSpPr>
        <a:xfrm>
          <a:off x="0" y="0"/>
          <a: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7" name="Date Placeholder 6"/>
          <p:cNvSpPr>
            <a:spLocks noGrp="1"/>
          </p:cNvSpPr>
          <p:nvPr>
            <p:ph type="dt" sz="half" idx="10"/>
          </p:nvPr>
        </p:nvSpPr>
        <p:spPr/>
        <p:txBody>
          <a:bodyPr/>
          <a:lstStyle/>
          <a:p>
            <a:fld id="{96DFF08F-DC6B-4601-B491-B0F83F6DD2DA}" type="datetimeFigureOut">
              <a:rPr lang="en-US"/>
              <a:t>1/12/2015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a:t>‹#›</a:t>
            </a:fld>
            <a:endParaRPr 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objTx" preserve="1">
  <p:cSld name="Content with Caption">
    <p:spTree>
      <p:nvGrpSpPr>
        <p:cNvPr id="1" name=""/>
        <p:cNvGrpSpPr/>
        <p:nvPr/>
      </p:nvGrpSpPr>
      <p:grpSpPr>
        <a:xfrm>
          <a:off x="0" y="0"/>
          <a: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a:t>1/12/2015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a:t>‹#›</a:t>
            </a:fld>
            <a:endParaRPr 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picTx" preserve="1">
  <p:cSld name="Picture with Caption">
    <p:spTree>
      <p:nvGrpSpPr>
        <p:cNvPr id="1" name=""/>
        <p:cNvGrpSpPr/>
        <p:nvPr/>
      </p:nvGrpSpPr>
      <p:grpSpPr>
        <a:xfrm>
          <a:off x="0" y="0"/>
          <a: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ct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a:t>‹#›</a:t>
            </a:fld>
            <a:endParaRPr 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a:t>1/12/2015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Tx/>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 Id="rId3"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8.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9.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zone.ni.com/reference/en-XX/help/372584F-01/" TargetMode="External" /><Relationship Id="rId3" Type="http://schemas.openxmlformats.org/officeDocument/2006/relationships/hyperlink" Target="http://www.ni.com/white-paper/8082/en/" TargetMode="External" /><Relationship Id="rId4" Type="http://schemas.openxmlformats.org/officeDocument/2006/relationships/hyperlink" Target="http://www.jamesmcnally.co.uk/testable-code-labview/" TargetMode="External" /><Relationship Id="rId5" Type="http://schemas.openxmlformats.org/officeDocument/2006/relationships/hyperlink" Target="http://msdn.microsoft.com/en-us/library/aa292197%28v=vs.71%29.aspx" TargetMode="External" /><Relationship Id="rId6" Type="http://schemas.openxmlformats.org/officeDocument/2006/relationships/image" Target="../media/image1.jpe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4.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5.png" /><Relationship Id="rId3" Type="http://schemas.openxmlformats.org/officeDocument/2006/relationships/image" Target="../media/image1.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6.png" /><Relationship Id="rId4" Type="http://schemas.openxmlformats.org/officeDocument/2006/relationships/image" Target="../media/image7.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p:txBody>
          <a:bodyPr/>
          <a:lstStyle/>
          <a:p>
            <a:r>
              <a:rPr lang="en-GB" smtClean="0"/>
              <a:t>LabVIEW Unit Test Framework</a:t>
            </a:r>
            <a:endParaRPr lang="en-GB"/>
          </a:p>
        </p:txBody>
      </p:sp>
      <p:sp>
        <p:nvSpPr>
          <p:cNvPr id="3" name="Subtitle 2"/>
          <p:cNvSpPr>
            <a:spLocks noGrp="1"/>
          </p:cNvSpPr>
          <p:nvPr>
            <p:ph type="subTitle" idx="1"/>
          </p:nvPr>
        </p:nvSpPr>
        <p:spPr/>
        <p:txBody>
          <a:bodyPr/>
          <a:lstStyle/>
          <a:p>
            <a:r>
              <a:rPr lang="en-GB" smtClean="0"/>
              <a:t>David maidman</a:t>
            </a:r>
          </a:p>
          <a:p>
            <a:r>
              <a:rPr lang="en-GB" smtClean="0"/>
              <a:t>Control software solutions ltd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6875" y="4455621"/>
            <a:ext cx="2552700" cy="695325"/>
          </a:xfrm>
          <a:prstGeom prst="rect">
            <a:avLst/>
          </a:prstGeom>
        </p:spPr>
      </p:pic>
      <p:sp>
        <p:nvSpPr>
          <p:cNvPr id="5" name="TextBox 4"/>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398127394"/>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Setup and teardown</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7" name="TextBox 6"/>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
        <p:nvSpPr>
          <p:cNvPr id="8" name="Content Placeholder 7"/>
          <p:cNvSpPr>
            <a:spLocks noGrp="1"/>
          </p:cNvSpPr>
          <p:nvPr>
            <p:ph idx="1"/>
          </p:nvPr>
        </p:nvSpPr>
        <p:spPr>
          <a:xfrm>
            <a:off x="1097280" y="1845734"/>
            <a:ext cx="10058400" cy="4023360"/>
          </a:xfrm>
        </p:spPr>
        <p:txBody>
          <a:bodyPr/>
          <a:lstStyle/>
          <a:p>
            <a:pPr marL="0" indent="0">
              <a:buNone/>
            </a:pPr>
            <a:r>
              <a:rPr lang="en-GB" smtClean="0"/>
              <a:t>Setup and tear down functions are required for: -</a:t>
            </a:r>
          </a:p>
          <a:p>
            <a:pPr>
              <a:buFont typeface="Wingdings" panose="05000000000000000000" pitchFamily="2" charset="2"/>
              <a:buChar char="q"/>
            </a:pPr>
            <a:r>
              <a:rPr lang="en-GB" smtClean="0"/>
              <a:t>VIs that have state configuration and setup, for example FGVs and Action Engines</a:t>
            </a:r>
          </a:p>
          <a:p>
            <a:pPr>
              <a:buFont typeface="Wingdings" panose="05000000000000000000" pitchFamily="2" charset="2"/>
              <a:buChar char="q"/>
            </a:pPr>
            <a:r>
              <a:rPr lang="en-GB" smtClean="0"/>
              <a:t>VIs that require programmatic configuration of the inputs of the unit under test, for example creating references or large data sets.</a:t>
            </a:r>
          </a:p>
          <a:p>
            <a:pPr>
              <a:buFont typeface="Wingdings" panose="05000000000000000000" pitchFamily="2" charset="2"/>
              <a:buChar char="q"/>
            </a:pPr>
            <a:r>
              <a:rPr lang="en-GB" smtClean="0"/>
              <a:t>VIs that require post test clean-up, for example closing references</a:t>
            </a:r>
          </a:p>
          <a:p>
            <a:pPr marL="0" indent="0">
              <a:buNone/>
            </a:pPr>
            <a:endParaRPr lang="en-GB"/>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2670" y="3997237"/>
            <a:ext cx="5047619" cy="1733333"/>
          </a:xfrm>
          <a:prstGeom prst="rect">
            <a:avLst/>
          </a:prstGeom>
        </p:spPr>
      </p:pic>
      <p:sp>
        <p:nvSpPr>
          <p:cNvPr id="10" name="TextBox 9"/>
          <p:cNvSpPr txBox="1"/>
          <p:nvPr/>
        </p:nvSpPr>
        <p:spPr>
          <a:xfrm>
            <a:off x="3602670" y="5730570"/>
            <a:ext cx="5310749" cy="276999"/>
          </a:xfrm>
          <a:prstGeom prst="rect">
            <a:avLst/>
          </a:prstGeom>
          <a:noFill/>
        </p:spPr>
        <p:txBody>
          <a:bodyPr wrap="none" rtlCol="0">
            <a:spAutoFit/>
          </a:bodyPr>
          <a:lstStyle/>
          <a:p>
            <a:r>
              <a:rPr lang="en-GB" sz="1200" i="1" smtClean="0">
                <a:solidFill>
                  <a:schemeClr val="tx1">
                    <a:lumMod val="75000"/>
                    <a:lumOff val="25000"/>
                  </a:schemeClr>
                </a:solidFill>
              </a:rPr>
              <a:t>Image from Prove It Works: Using the Unit Test Framework for Software Validation</a:t>
            </a:r>
            <a:endParaRPr lang="en-GB" sz="1200" i="1">
              <a:solidFill>
                <a:schemeClr val="tx1">
                  <a:lumMod val="75000"/>
                  <a:lumOff val="25000"/>
                </a:schemeClr>
              </a:solidFill>
            </a:endParaRPr>
          </a:p>
        </p:txBody>
      </p:sp>
    </p:spTree>
    <p:extLst>
      <p:ext uri="{BB962C8B-B14F-4D97-AF65-F5344CB8AC3E}">
        <p14:creationId xmlns:p14="http://schemas.microsoft.com/office/powerpoint/2010/main" val="3805668071"/>
      </p:ext>
    </p:extLst>
  </p:cSld>
  <p:clrMapOvr>
    <a:masterClrMapping/>
  </p:clrMapOvr>
  <p:transition spd="med">
    <p:pull/>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Setup and teardown</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5" name="TextBox 4"/>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
        <p:nvSpPr>
          <p:cNvPr id="6" name="Rectangle 5"/>
          <p:cNvSpPr/>
          <p:nvPr/>
        </p:nvSpPr>
        <p:spPr>
          <a:xfrm>
            <a:off x="6096000" y="1796289"/>
            <a:ext cx="5552049" cy="646331"/>
          </a:xfrm>
          <a:prstGeom prst="rect">
            <a:avLst/>
          </a:prstGeom>
        </p:spPr>
        <p:txBody>
          <a:bodyPr wrap="square">
            <a:spAutoFit/>
          </a:bodyPr>
          <a:lstStyle/>
          <a:p>
            <a:pPr marL="285750" indent="-285750" algn="just">
              <a:buFont typeface="Wingdings" panose="05000000000000000000" pitchFamily="2" charset="2"/>
              <a:buChar char="q"/>
            </a:pPr>
            <a:r>
              <a:rPr lang="en-GB" smtClean="0">
                <a:solidFill>
                  <a:schemeClr val="tx1">
                    <a:lumMod val="75000"/>
                    <a:lumOff val="25000"/>
                  </a:schemeClr>
                </a:solidFill>
              </a:rPr>
              <a:t>To view the setup and tear down properties select the </a:t>
            </a:r>
            <a:r>
              <a:rPr lang="en-GB" b="1" smtClean="0">
                <a:solidFill>
                  <a:schemeClr val="tx1">
                    <a:lumMod val="75000"/>
                    <a:lumOff val="25000"/>
                  </a:schemeClr>
                </a:solidFill>
              </a:rPr>
              <a:t>Setup/Teardown</a:t>
            </a:r>
            <a:r>
              <a:rPr lang="en-GB" smtClean="0">
                <a:solidFill>
                  <a:schemeClr val="tx1">
                    <a:lumMod val="75000"/>
                    <a:lumOff val="25000"/>
                  </a:schemeClr>
                </a:solidFill>
              </a:rPr>
              <a:t> tab in the unit test properties</a:t>
            </a:r>
            <a:endParaRPr lang="en-GB">
              <a:solidFill>
                <a:schemeClr val="tx1">
                  <a:lumMod val="75000"/>
                  <a:lumOff val="25000"/>
                </a:schemeClr>
              </a:solidFill>
            </a:endParaRPr>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68404" y="1877370"/>
            <a:ext cx="4858076" cy="4022725"/>
          </a:xfrm>
        </p:spPr>
      </p:pic>
    </p:spTree>
    <p:extLst>
      <p:ext uri="{BB962C8B-B14F-4D97-AF65-F5344CB8AC3E}">
        <p14:creationId xmlns:p14="http://schemas.microsoft.com/office/powerpoint/2010/main" val="2385611888"/>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Example: Setup Teardown.lvproj</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7" name="TextBox 6"/>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3486772513"/>
      </p:ext>
    </p:extLst>
  </p:cSld>
  <p:clrMapOvr>
    <a:masterClrMapping/>
  </p:clrMapOvr>
  <p:transition spd="med">
    <p:pull/>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0">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Adding test vectors</a:t>
            </a:r>
            <a:endParaRPr lang="en-GB"/>
          </a:p>
        </p:txBody>
      </p:sp>
      <p:sp>
        <p:nvSpPr>
          <p:cNvPr id="3" name="Content Placeholder 2"/>
          <p:cNvSpPr>
            <a:spLocks noGrp="1"/>
          </p:cNvSpPr>
          <p:nvPr>
            <p:ph idx="1"/>
          </p:nvPr>
        </p:nvSpPr>
        <p:spPr/>
        <p:txBody>
          <a:bodyPr/>
          <a:lstStyle/>
          <a:p>
            <a:pPr>
              <a:buFont typeface="Wingdings" panose="05000000000000000000" pitchFamily="2" charset="2"/>
              <a:buChar char="q"/>
            </a:pPr>
            <a:r>
              <a:rPr lang="en-GB" smtClean="0"/>
              <a:t>Test vectors allow large number of test cases to be run using data configured in one or more test vector file.</a:t>
            </a:r>
          </a:p>
          <a:p>
            <a:pPr>
              <a:buFont typeface="Wingdings" panose="05000000000000000000" pitchFamily="2" charset="2"/>
              <a:buChar char="q"/>
            </a:pPr>
            <a:r>
              <a:rPr lang="en-GB" smtClean="0"/>
              <a:t>This allows large data ranges to be tested, for example testing lookup tables</a:t>
            </a:r>
          </a:p>
          <a:p>
            <a:pPr>
              <a:buFont typeface="Wingdings" panose="05000000000000000000" pitchFamily="2" charset="2"/>
              <a:buChar char="q"/>
            </a:pPr>
            <a:r>
              <a:rPr lang="en-GB" smtClean="0"/>
              <a:t>Allows libraries routine tests to be created</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5" name="TextBox 4"/>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17300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0">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a:t>Example: </a:t>
            </a:r>
            <a:r>
              <a:rPr lang="en-GB" smtClean="0"/>
              <a:t>Vector Generation.lvproj</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5" name="TextBox 4"/>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27312175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User defined tests</a:t>
            </a:r>
            <a:endParaRPr lang="en-GB"/>
          </a:p>
        </p:txBody>
      </p:sp>
      <p:sp>
        <p:nvSpPr>
          <p:cNvPr id="3" name="Content Placeholder 2"/>
          <p:cNvSpPr>
            <a:spLocks noGrp="1"/>
          </p:cNvSpPr>
          <p:nvPr>
            <p:ph idx="1"/>
          </p:nvPr>
        </p:nvSpPr>
        <p:spPr/>
        <p:txBody>
          <a:bodyPr/>
          <a:lstStyle/>
          <a:p>
            <a:pPr>
              <a:buFont typeface="Wingdings" panose="05000000000000000000" pitchFamily="2" charset="2"/>
              <a:buChar char="q"/>
            </a:pPr>
            <a:r>
              <a:rPr lang="en-GB" smtClean="0"/>
              <a:t>User defined tests allow you to write tests using a VI template rather than through the Test Cases tab.</a:t>
            </a:r>
          </a:p>
          <a:p>
            <a:pPr>
              <a:buFont typeface="Wingdings" panose="05000000000000000000" pitchFamily="2" charset="2"/>
              <a:buChar char="q"/>
            </a:pPr>
            <a:r>
              <a:rPr lang="en-GB" smtClean="0"/>
              <a:t>The user defined test can include multiple test cases and setup and tear down functions</a:t>
            </a:r>
          </a:p>
          <a:p>
            <a:pPr>
              <a:buFont typeface="Wingdings" panose="05000000000000000000" pitchFamily="2" charset="2"/>
              <a:buChar char="q"/>
            </a:pPr>
            <a:r>
              <a:rPr lang="en-GB" smtClean="0"/>
              <a:t>Can be used to create more complex units and integration tests</a:t>
            </a:r>
          </a:p>
          <a:p>
            <a:pPr>
              <a:buFont typeface="Wingdings" panose="05000000000000000000" pitchFamily="2" charset="2"/>
              <a:buChar char="q"/>
            </a:pPr>
            <a:r>
              <a:rPr lang="en-GB" smtClean="0"/>
              <a:t>Is a good method of documenting how a function should be used</a:t>
            </a:r>
          </a:p>
          <a:p>
            <a:pPr>
              <a:buFont typeface="Wingdings" panose="05000000000000000000" pitchFamily="2" charset="2"/>
              <a:buChar char="q"/>
            </a:pPr>
            <a:r>
              <a:rPr lang="en-GB" smtClean="0"/>
              <a:t>To create a user defined test right click the VI under test and select the </a:t>
            </a:r>
            <a:r>
              <a:rPr lang="en-GB" b="1" smtClean="0"/>
              <a:t>Unit Tests&gt;&gt;New User Defined </a:t>
            </a:r>
            <a:r>
              <a:rPr lang="en-GB" b="1"/>
              <a:t>T</a:t>
            </a:r>
            <a:r>
              <a:rPr lang="en-GB" b="1" smtClean="0"/>
              <a:t>est</a:t>
            </a:r>
            <a:r>
              <a:rPr lang="en-GB" smtClean="0"/>
              <a:t> menu item</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5" name="TextBox 4"/>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1769060563"/>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Example: User-Defined Test.lvproj</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7" name="TextBox 6"/>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4237857111"/>
      </p:ext>
    </p:extLst>
  </p:cSld>
  <p:clrMapOvr>
    <a:masterClrMapping/>
  </p:clrMapOvr>
  <p:transition spd="med">
    <p:pull/>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CSS Guidelines</a:t>
            </a:r>
            <a:endParaRPr lang="en-GB"/>
          </a:p>
        </p:txBody>
      </p:sp>
      <p:sp>
        <p:nvSpPr>
          <p:cNvPr id="3" name="Content Placeholder 2"/>
          <p:cNvSpPr>
            <a:spLocks noGrp="1"/>
          </p:cNvSpPr>
          <p:nvPr>
            <p:ph idx="1"/>
          </p:nvPr>
        </p:nvSpPr>
        <p:spPr>
          <a:xfrm>
            <a:off x="1097280" y="1737361"/>
            <a:ext cx="10058400" cy="4452424"/>
          </a:xfrm>
        </p:spPr>
        <p:txBody>
          <a:bodyPr>
            <a:normAutofit lnSpcReduction="10000"/>
          </a:bodyPr>
          <a:lstStyle/>
          <a:p>
            <a:r>
              <a:rPr lang="en-GB" smtClean="0"/>
              <a:t>These are general guidelines resulting from our use of the unit test framework: -</a:t>
            </a:r>
          </a:p>
          <a:p>
            <a:pPr>
              <a:buFont typeface="Wingdings" panose="05000000000000000000" pitchFamily="2" charset="2"/>
              <a:buChar char="q"/>
            </a:pPr>
            <a:r>
              <a:rPr lang="en-GB" smtClean="0"/>
              <a:t>Do not attempt to create a unit test for every single VI in the project</a:t>
            </a:r>
          </a:p>
          <a:p>
            <a:pPr>
              <a:buFont typeface="Wingdings" panose="05000000000000000000" pitchFamily="2" charset="2"/>
              <a:buChar char="q"/>
            </a:pPr>
            <a:r>
              <a:rPr lang="en-GB" smtClean="0"/>
              <a:t>Create a unit test before refactoring code. Once the code has been refactored you should be able to demonstrate that it still works.</a:t>
            </a:r>
          </a:p>
          <a:p>
            <a:pPr>
              <a:buFont typeface="Wingdings" panose="05000000000000000000" pitchFamily="2" charset="2"/>
              <a:buChar char="q"/>
            </a:pPr>
            <a:r>
              <a:rPr lang="en-GB" smtClean="0"/>
              <a:t>Create a unit test for all bugs. Initially the test should fail, demonstrating the presence of the bug. Once you have fixed the bug the test should pass</a:t>
            </a:r>
          </a:p>
          <a:p>
            <a:pPr>
              <a:buFont typeface="Wingdings" panose="05000000000000000000" pitchFamily="2" charset="2"/>
              <a:buChar char="q"/>
            </a:pPr>
            <a:r>
              <a:rPr lang="en-GB" smtClean="0"/>
              <a:t>Create unit tests for critical sections of code (for example main API functions, critical algorithms etc.</a:t>
            </a:r>
          </a:p>
          <a:p>
            <a:pPr>
              <a:buFont typeface="Wingdings" panose="05000000000000000000" pitchFamily="2" charset="2"/>
              <a:buChar char="q"/>
            </a:pPr>
            <a:r>
              <a:rPr lang="en-GB" smtClean="0"/>
              <a:t>When you have finished working on a library/module run all tests for the library to ensure you have not broken previously working code.</a:t>
            </a:r>
          </a:p>
          <a:p>
            <a:pPr>
              <a:buFont typeface="Wingdings" panose="05000000000000000000" pitchFamily="2" charset="2"/>
              <a:buChar char="q"/>
            </a:pPr>
            <a:r>
              <a:rPr lang="en-GB" smtClean="0"/>
              <a:t>Run all unit tests before performing a source code control merge and committing to the trunk.</a:t>
            </a:r>
          </a:p>
          <a:p>
            <a:pPr>
              <a:buFont typeface="Wingdings" panose="05000000000000000000" pitchFamily="2" charset="2"/>
              <a:buChar char="q"/>
            </a:pPr>
            <a:r>
              <a:rPr lang="en-GB" smtClean="0"/>
              <a:t>Adapt you test strategies as you gain experience </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5" name="TextBox 4"/>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3883441056"/>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Test Driven Development (TDD)</a:t>
            </a:r>
            <a:endParaRPr lang="en-GB"/>
          </a:p>
        </p:txBody>
      </p:sp>
      <p:sp>
        <p:nvSpPr>
          <p:cNvPr id="3" name="Content Placeholder 2"/>
          <p:cNvSpPr>
            <a:spLocks noGrp="1"/>
          </p:cNvSpPr>
          <p:nvPr>
            <p:ph idx="1"/>
          </p:nvPr>
        </p:nvSpPr>
        <p:spPr/>
        <p:txBody>
          <a:bodyPr/>
          <a:lstStyle/>
          <a:p>
            <a:r>
              <a:rPr lang="en-GB" smtClean="0"/>
              <a:t>TDD involves writing the tests before writing the code, and then writing just enough code to pass the tests. </a:t>
            </a:r>
          </a:p>
          <a:p>
            <a:pPr marL="457200" indent="-457200">
              <a:buFont typeface="+mj-lt"/>
              <a:buAutoNum type="arabicPeriod"/>
            </a:pPr>
            <a:r>
              <a:rPr lang="en-GB" smtClean="0"/>
              <a:t>Quickly add a test</a:t>
            </a:r>
          </a:p>
          <a:p>
            <a:pPr marL="457200" indent="-457200">
              <a:buFont typeface="+mj-lt"/>
              <a:buAutoNum type="arabicPeriod"/>
            </a:pPr>
            <a:r>
              <a:rPr lang="en-GB" smtClean="0"/>
              <a:t>Run the tests and see the new test fail</a:t>
            </a:r>
          </a:p>
          <a:p>
            <a:pPr marL="457200" indent="-457200">
              <a:buFont typeface="+mj-lt"/>
              <a:buAutoNum type="arabicPeriod"/>
            </a:pPr>
            <a:r>
              <a:rPr lang="en-GB" smtClean="0"/>
              <a:t>Make a little change</a:t>
            </a:r>
          </a:p>
          <a:p>
            <a:pPr marL="457200" indent="-457200">
              <a:buFont typeface="+mj-lt"/>
              <a:buAutoNum type="arabicPeriod"/>
            </a:pPr>
            <a:r>
              <a:rPr lang="en-GB" smtClean="0"/>
              <a:t>Run the tests and see the new test pass</a:t>
            </a:r>
          </a:p>
          <a:p>
            <a:pPr marL="457200" indent="-457200">
              <a:buFont typeface="+mj-lt"/>
              <a:buAutoNum type="arabicPeriod"/>
            </a:pPr>
            <a:r>
              <a:rPr lang="en-GB" smtClean="0"/>
              <a:t>Refactor and remove duplication</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5" name="TextBox 4"/>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2525409676"/>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Summary</a:t>
            </a:r>
            <a:endParaRPr lang="en-GB"/>
          </a:p>
        </p:txBody>
      </p:sp>
      <p:sp>
        <p:nvSpPr>
          <p:cNvPr id="3" name="Content Placeholder 2"/>
          <p:cNvSpPr>
            <a:spLocks noGrp="1"/>
          </p:cNvSpPr>
          <p:nvPr>
            <p:ph idx="1"/>
          </p:nvPr>
        </p:nvSpPr>
        <p:spPr/>
        <p:txBody>
          <a:bodyPr/>
          <a:lstStyle/>
          <a:p>
            <a:r>
              <a:rPr lang="en-GB" smtClean="0"/>
              <a:t>The LabVIEW Unit Test Framework provides a simple and elegant method for performing automated test for validation and regression testing of VIs.</a:t>
            </a:r>
            <a:endParaRPr lang="en-GB" smtClean="0"/>
          </a:p>
          <a:p>
            <a:pPr marL="0" indent="0">
              <a:buNone/>
            </a:pP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5" name="TextBox 4"/>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3504608417"/>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Introduction</a:t>
            </a:r>
            <a:endParaRPr lang="en-GB"/>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GB" smtClean="0"/>
              <a:t>Introduction to and the benefits of unit testing</a:t>
            </a:r>
          </a:p>
          <a:p>
            <a:pPr>
              <a:buFont typeface="Wingdings" panose="05000000000000000000" pitchFamily="2" charset="2"/>
              <a:buChar char="q"/>
            </a:pPr>
            <a:r>
              <a:rPr lang="en-GB" smtClean="0"/>
              <a:t>Creating and running simple unit tests using the LabVIEW Unit Test Framework (UTF)</a:t>
            </a:r>
          </a:p>
          <a:p>
            <a:pPr>
              <a:buFont typeface="Wingdings" panose="05000000000000000000" pitchFamily="2" charset="2"/>
              <a:buChar char="q"/>
            </a:pPr>
            <a:r>
              <a:rPr lang="en-GB" smtClean="0"/>
              <a:t>Adding test cases and test vectors to a unit test</a:t>
            </a:r>
          </a:p>
          <a:p>
            <a:pPr>
              <a:buFont typeface="Wingdings" panose="05000000000000000000" pitchFamily="2" charset="2"/>
              <a:buChar char="q"/>
            </a:pPr>
            <a:r>
              <a:rPr lang="en-GB"/>
              <a:t>Setup and Teardown VIs</a:t>
            </a:r>
          </a:p>
          <a:p>
            <a:pPr>
              <a:buFont typeface="Wingdings" panose="05000000000000000000" pitchFamily="2" charset="2"/>
              <a:buChar char="q"/>
            </a:pPr>
            <a:r>
              <a:rPr lang="en-GB" smtClean="0"/>
              <a:t>Generating user defined tests from a test template</a:t>
            </a:r>
          </a:p>
          <a:p>
            <a:pPr>
              <a:buFont typeface="Wingdings" panose="05000000000000000000" pitchFamily="2" charset="2"/>
              <a:buChar char="q"/>
            </a:pPr>
            <a:r>
              <a:rPr lang="en-GB" smtClean="0"/>
              <a:t>Guidelines – when to create a unit test</a:t>
            </a:r>
          </a:p>
          <a:p>
            <a:pPr>
              <a:buFont typeface="Wingdings" panose="05000000000000000000" pitchFamily="2" charset="2"/>
              <a:buChar char="q"/>
            </a:pPr>
            <a:r>
              <a:rPr lang="en-GB" smtClean="0"/>
              <a:t>Test Driven Development (TDD)</a:t>
            </a:r>
          </a:p>
          <a:p>
            <a:pPr>
              <a:buFont typeface="Wingdings" panose="05000000000000000000" pitchFamily="2" charset="2"/>
              <a:buChar char="q"/>
            </a:pPr>
            <a:r>
              <a:rPr lang="en-GB" smtClean="0"/>
              <a:t>References and useful online resources</a:t>
            </a:r>
          </a:p>
          <a:p>
            <a:pPr>
              <a:buFont typeface="Wingdings" panose="05000000000000000000" pitchFamily="2" charset="2"/>
              <a:buChar char="q"/>
            </a:pPr>
            <a:r>
              <a:rPr lang="en-GB" smtClean="0"/>
              <a:t>Questions/Discussion</a:t>
            </a:r>
          </a:p>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5" name="TextBox 4"/>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425201245"/>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References</a:t>
            </a:r>
            <a:endParaRPr lang="en-GB"/>
          </a:p>
        </p:txBody>
      </p:sp>
      <p:sp>
        <p:nvSpPr>
          <p:cNvPr id="3" name="Content Placeholder 2"/>
          <p:cNvSpPr>
            <a:spLocks noGrp="1"/>
          </p:cNvSpPr>
          <p:nvPr>
            <p:ph idx="1"/>
          </p:nvPr>
        </p:nvSpPr>
        <p:spPr/>
        <p:txBody>
          <a:bodyPr/>
          <a:lstStyle/>
          <a:p>
            <a:r>
              <a:rPr lang="en-GB" smtClean="0"/>
              <a:t>Online resources:</a:t>
            </a:r>
          </a:p>
          <a:p>
            <a:r>
              <a:rPr lang="en-GB" smtClean="0">
                <a:hlinkClick r:id="rId2"/>
              </a:rPr>
              <a:t>LabVIEW 2013 Unit Test Framework Toolkit Help</a:t>
            </a:r>
            <a:endParaRPr lang="en-GB" smtClean="0"/>
          </a:p>
          <a:p>
            <a:r>
              <a:rPr lang="en-GB">
                <a:hlinkClick r:id="rId3"/>
              </a:rPr>
              <a:t>Prove It Works: Using the Unit Test Framework for Software Testing and </a:t>
            </a:r>
            <a:r>
              <a:rPr lang="en-GB" smtClean="0">
                <a:hlinkClick r:id="rId3"/>
              </a:rPr>
              <a:t>Validation</a:t>
            </a:r>
            <a:endParaRPr lang="en-GB" smtClean="0"/>
          </a:p>
          <a:p>
            <a:r>
              <a:rPr lang="en-GB" u="sng">
                <a:hlinkClick r:id="rId4"/>
              </a:rPr>
              <a:t>http://www.jamesmcnally.co.uk/testable-code-labview</a:t>
            </a:r>
            <a:r>
              <a:rPr lang="en-GB" u="sng" smtClean="0">
                <a:hlinkClick r:id="rId4"/>
              </a:rPr>
              <a:t>/</a:t>
            </a:r>
            <a:endParaRPr lang="en-GB" u="sng" smtClean="0"/>
          </a:p>
          <a:p>
            <a:r>
              <a:rPr lang="en-GB">
                <a:hlinkClick r:id="rId5"/>
              </a:rPr>
              <a:t>http://</a:t>
            </a:r>
            <a:r>
              <a:rPr lang="en-GB" smtClean="0">
                <a:hlinkClick r:id="rId5"/>
              </a:rPr>
              <a:t>msdn.microsoft.com/en-us/library/aa292197%28v=vs.71%29.aspx</a:t>
            </a:r>
            <a:endParaRPr lang="en-GB" smtClean="0"/>
          </a:p>
          <a:p>
            <a:endParaRPr lang="en-GB"/>
          </a:p>
          <a:p>
            <a:r>
              <a:rPr lang="en-GB" smtClean="0"/>
              <a:t>Books:</a:t>
            </a:r>
          </a:p>
          <a:p>
            <a:r>
              <a:rPr lang="en-GB" smtClean="0"/>
              <a:t>Test Driven Development By Example (Kent Beck, Addison Wesley)</a:t>
            </a:r>
          </a:p>
          <a:p>
            <a:endParaRPr lang="en-GB"/>
          </a:p>
          <a:p>
            <a:endParaRPr lang="en-GB"/>
          </a:p>
          <a:p>
            <a:endParaRPr lang="en-GB"/>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5" name="TextBox 4"/>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1082945557"/>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Questions?</a:t>
            </a:r>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5" name="TextBox 4"/>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4018724521"/>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What is unit </a:t>
            </a:r>
            <a:r>
              <a:rPr lang="en-GB"/>
              <a:t>t</a:t>
            </a:r>
            <a:r>
              <a:rPr lang="en-GB" smtClean="0"/>
              <a:t>esting?</a:t>
            </a:r>
            <a:endParaRPr lang="en-GB"/>
          </a:p>
        </p:txBody>
      </p:sp>
      <p:sp>
        <p:nvSpPr>
          <p:cNvPr id="3" name="Content Placeholder 2"/>
          <p:cNvSpPr>
            <a:spLocks noGrp="1"/>
          </p:cNvSpPr>
          <p:nvPr>
            <p:ph idx="1"/>
          </p:nvPr>
        </p:nvSpPr>
        <p:spPr>
          <a:xfrm>
            <a:off x="1097280" y="2756078"/>
            <a:ext cx="10058400" cy="3113015"/>
          </a:xfrm>
        </p:spPr>
        <p:txBody>
          <a:bodyPr/>
          <a:lstStyle/>
          <a:p>
            <a:pPr algn="ctr"/>
            <a:r>
              <a:rPr lang="en-GB" smtClean="0"/>
              <a:t>“The </a:t>
            </a:r>
            <a:r>
              <a:rPr lang="en-GB"/>
              <a:t>primary goal of unit testing is to take the smallest piece of testable software in the application, isolate it from the remainder of the code, and determine whether it behaves exactly as you </a:t>
            </a:r>
            <a:r>
              <a:rPr lang="en-GB" smtClean="0"/>
              <a:t>expect. </a:t>
            </a:r>
            <a:endParaRPr lang="en-GB"/>
          </a:p>
          <a:p>
            <a:pPr algn="ctr"/>
            <a:r>
              <a:rPr lang="en-GB" smtClean="0"/>
              <a:t>Each </a:t>
            </a:r>
            <a:r>
              <a:rPr lang="en-GB"/>
              <a:t>unit is tested separately before integrating them into modules to test the interfaces between modules. Unit testing has proven its value in that a large percentage of defects are identified during its use</a:t>
            </a:r>
            <a:r>
              <a:rPr lang="en-GB" smtClean="0"/>
              <a:t>”</a:t>
            </a:r>
          </a:p>
          <a:p>
            <a:pPr algn="ctr"/>
            <a:endParaRPr lang="en-GB"/>
          </a:p>
          <a:p>
            <a:pPr algn="r"/>
            <a:r>
              <a:rPr lang="en-GB"/>
              <a:t>http://msdn.microsoft.com/</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5" name="TextBox 4"/>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2290744501"/>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Benefits of unit testing</a:t>
            </a:r>
            <a:endParaRPr lang="en-GB"/>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GB" smtClean="0"/>
              <a:t>Finds problems early</a:t>
            </a:r>
          </a:p>
          <a:p>
            <a:pPr>
              <a:buFont typeface="Wingdings" panose="05000000000000000000" pitchFamily="2" charset="2"/>
              <a:buChar char="q"/>
            </a:pPr>
            <a:r>
              <a:rPr lang="en-GB" smtClean="0"/>
              <a:t>Reduces the chance of bugs being introduced</a:t>
            </a:r>
          </a:p>
          <a:p>
            <a:pPr>
              <a:buFont typeface="Wingdings" panose="05000000000000000000" pitchFamily="2" charset="2"/>
              <a:buChar char="q"/>
            </a:pPr>
            <a:r>
              <a:rPr lang="en-GB" smtClean="0"/>
              <a:t>Allows regression testing to ensure that the code still work properly when changes have been made</a:t>
            </a:r>
          </a:p>
          <a:p>
            <a:pPr>
              <a:buFont typeface="Wingdings" panose="05000000000000000000" pitchFamily="2" charset="2"/>
              <a:buChar char="q"/>
            </a:pPr>
            <a:r>
              <a:rPr lang="en-GB" smtClean="0"/>
              <a:t>Improves your coding standard (a VI that is written to be testable is more likely to be readable and be loosely coupled)</a:t>
            </a:r>
          </a:p>
          <a:p>
            <a:pPr>
              <a:buFont typeface="Wingdings" panose="05000000000000000000" pitchFamily="2" charset="2"/>
              <a:buChar char="q"/>
            </a:pPr>
            <a:r>
              <a:rPr lang="en-GB" smtClean="0"/>
              <a:t>Aides documentation by providing developers with examples of the intended use of the unit</a:t>
            </a:r>
          </a:p>
          <a:p>
            <a:pPr>
              <a:buFont typeface="Wingdings" panose="05000000000000000000" pitchFamily="2" charset="2"/>
              <a:buChar char="q"/>
            </a:pPr>
            <a:r>
              <a:rPr lang="en-GB" smtClean="0"/>
              <a:t>Allows you to demonstrate requirement coverage for validation in regulated industries </a:t>
            </a:r>
          </a:p>
          <a:p>
            <a:pPr>
              <a:buFont typeface="Wingdings" panose="05000000000000000000" pitchFamily="2" charset="2"/>
              <a:buChar char="q"/>
            </a:pPr>
            <a:r>
              <a:rPr lang="en-GB" smtClean="0"/>
              <a:t>Allows you to quickly locate and fix bugs</a:t>
            </a:r>
          </a:p>
          <a:p>
            <a:pPr>
              <a:buFont typeface="Wingdings" panose="05000000000000000000" pitchFamily="2" charset="2"/>
              <a:buChar char="q"/>
            </a:pPr>
            <a:r>
              <a:rPr lang="en-GB" smtClean="0"/>
              <a:t>Fixing bugs in development is far cheaper than fixing a bug in a released application</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5" name="TextBox 4"/>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862859033"/>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LabVIEW Unit Test Framework</a:t>
            </a:r>
            <a:endParaRPr lang="en-GB"/>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02353" y="2952863"/>
            <a:ext cx="5047619" cy="1809524"/>
          </a:xfrm>
        </p:spPr>
      </p:pic>
      <p:sp>
        <p:nvSpPr>
          <p:cNvPr id="5" name="TextBox 4"/>
          <p:cNvSpPr txBox="1"/>
          <p:nvPr/>
        </p:nvSpPr>
        <p:spPr>
          <a:xfrm>
            <a:off x="6720694" y="5977890"/>
            <a:ext cx="5370060" cy="276999"/>
          </a:xfrm>
          <a:prstGeom prst="rect">
            <a:avLst/>
          </a:prstGeom>
          <a:noFill/>
        </p:spPr>
        <p:txBody>
          <a:bodyPr wrap="none" rtlCol="0">
            <a:spAutoFit/>
          </a:bodyPr>
          <a:lstStyle/>
          <a:p>
            <a:r>
              <a:rPr lang="en-GB" sz="1200" i="1" smtClean="0">
                <a:solidFill>
                  <a:schemeClr val="tx1">
                    <a:lumMod val="75000"/>
                    <a:lumOff val="25000"/>
                  </a:schemeClr>
                </a:solidFill>
              </a:rPr>
              <a:t>Image from Prove It Works: Using the Unit Test Framework for Software Validation</a:t>
            </a:r>
            <a:endParaRPr lang="en-GB" sz="1200" i="1">
              <a:solidFill>
                <a:schemeClr val="tx1">
                  <a:lumMod val="75000"/>
                  <a:lumOff val="25000"/>
                </a:schemeClr>
              </a:solidFill>
            </a:endParaRPr>
          </a:p>
        </p:txBody>
      </p:sp>
      <p:sp>
        <p:nvSpPr>
          <p:cNvPr id="7" name="TextBox 6"/>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3265826301"/>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Creating a unit test using the UTF</a:t>
            </a:r>
            <a:endParaRPr lang="en-GB"/>
          </a:p>
        </p:txBody>
      </p:sp>
      <p:sp>
        <p:nvSpPr>
          <p:cNvPr id="3" name="Content Placeholder 2"/>
          <p:cNvSpPr>
            <a:spLocks noGrp="1"/>
          </p:cNvSpPr>
          <p:nvPr>
            <p:ph idx="1"/>
          </p:nvPr>
        </p:nvSpPr>
        <p:spPr>
          <a:xfrm>
            <a:off x="1097280" y="1845734"/>
            <a:ext cx="10058400" cy="1077769"/>
          </a:xfrm>
        </p:spPr>
        <p:txBody>
          <a:bodyPr/>
          <a:lstStyle/>
          <a:p>
            <a:pPr>
              <a:buFont typeface="Wingdings" panose="05000000000000000000" pitchFamily="2" charset="2"/>
              <a:buChar char="q"/>
            </a:pPr>
            <a:r>
              <a:rPr lang="en-GB" smtClean="0"/>
              <a:t>Unit tests are created in and run from the LabVIEW project environment</a:t>
            </a:r>
          </a:p>
          <a:p>
            <a:pPr>
              <a:buFont typeface="Wingdings" panose="05000000000000000000" pitchFamily="2" charset="2"/>
              <a:buChar char="q"/>
            </a:pPr>
            <a:r>
              <a:rPr lang="en-GB" smtClean="0"/>
              <a:t>Unit tests are simple text files with a *.lvtest extension </a:t>
            </a:r>
          </a:p>
          <a:p>
            <a:pPr>
              <a:buFont typeface="Wingdings" panose="05000000000000000000" pitchFamily="2" charset="2"/>
              <a:buChar char="q"/>
            </a:pPr>
            <a:endParaRPr lang="en-GB"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80" y="2740831"/>
            <a:ext cx="2851429" cy="3320000"/>
          </a:xfrm>
          <a:prstGeom prst="rect">
            <a:avLst/>
          </a:prstGeom>
        </p:spPr>
      </p:pic>
      <p:sp>
        <p:nvSpPr>
          <p:cNvPr id="7" name="TextBox 6"/>
          <p:cNvSpPr txBox="1"/>
          <p:nvPr/>
        </p:nvSpPr>
        <p:spPr>
          <a:xfrm>
            <a:off x="3948709" y="2740831"/>
            <a:ext cx="7206971" cy="2585323"/>
          </a:xfrm>
          <a:prstGeom prst="rect">
            <a:avLst/>
          </a:prstGeom>
          <a:noFill/>
        </p:spPr>
        <p:txBody>
          <a:bodyPr wrap="square" rtlCol="0">
            <a:spAutoFit/>
          </a:bodyPr>
          <a:lstStyle/>
          <a:p>
            <a:r>
              <a:rPr lang="en-GB" smtClean="0">
                <a:solidFill>
                  <a:schemeClr val="tx1">
                    <a:lumMod val="75000"/>
                    <a:lumOff val="25000"/>
                  </a:schemeClr>
                </a:solidFill>
              </a:rPr>
              <a:t>To create a unit test follow these steps: -</a:t>
            </a:r>
          </a:p>
          <a:p>
            <a:endParaRPr lang="en-GB"/>
          </a:p>
          <a:p>
            <a:pPr marL="285750" indent="-285750">
              <a:buFont typeface="Wingdings" panose="05000000000000000000" pitchFamily="2" charset="2"/>
              <a:buChar char="ü"/>
            </a:pPr>
            <a:r>
              <a:rPr lang="en-GB" smtClean="0">
                <a:solidFill>
                  <a:schemeClr val="tx1">
                    <a:lumMod val="75000"/>
                    <a:lumOff val="25000"/>
                  </a:schemeClr>
                </a:solidFill>
              </a:rPr>
              <a:t>Right click on the VI under test in the Project Explorer</a:t>
            </a:r>
          </a:p>
          <a:p>
            <a:pPr marL="285750" indent="-285750">
              <a:buFont typeface="Wingdings" panose="05000000000000000000" pitchFamily="2" charset="2"/>
              <a:buChar char="ü"/>
            </a:pPr>
            <a:r>
              <a:rPr lang="en-GB" smtClean="0">
                <a:solidFill>
                  <a:schemeClr val="tx1">
                    <a:lumMod val="75000"/>
                    <a:lumOff val="25000"/>
                  </a:schemeClr>
                </a:solidFill>
              </a:rPr>
              <a:t>Select the Unit Tests&gt;&gt;New Test menu item</a:t>
            </a:r>
          </a:p>
          <a:p>
            <a:pPr marL="285750" indent="-285750">
              <a:buFont typeface="Wingdings" panose="05000000000000000000" pitchFamily="2" charset="2"/>
              <a:buChar char="ü"/>
            </a:pPr>
            <a:r>
              <a:rPr lang="en-GB" smtClean="0">
                <a:solidFill>
                  <a:schemeClr val="tx1">
                    <a:lumMod val="75000"/>
                    <a:lumOff val="25000"/>
                  </a:schemeClr>
                </a:solidFill>
              </a:rPr>
              <a:t>Right click on the test and select the Properties menu item</a:t>
            </a:r>
          </a:p>
          <a:p>
            <a:endParaRPr lang="en-GB" smtClean="0">
              <a:solidFill>
                <a:schemeClr val="tx1">
                  <a:lumMod val="75000"/>
                  <a:lumOff val="25000"/>
                </a:schemeClr>
              </a:solidFill>
            </a:endParaRPr>
          </a:p>
          <a:p>
            <a:r>
              <a:rPr lang="en-GB" smtClean="0">
                <a:solidFill>
                  <a:schemeClr val="tx1">
                    <a:lumMod val="75000"/>
                    <a:lumOff val="25000"/>
                  </a:schemeClr>
                </a:solidFill>
              </a:rPr>
              <a:t>Next step? </a:t>
            </a:r>
          </a:p>
          <a:p>
            <a:endParaRPr lang="en-GB" smtClean="0">
              <a:solidFill>
                <a:schemeClr val="tx1">
                  <a:lumMod val="75000"/>
                  <a:lumOff val="25000"/>
                </a:schemeClr>
              </a:solidFill>
            </a:endParaRPr>
          </a:p>
          <a:p>
            <a:pPr marL="285750" indent="-285750">
              <a:buFont typeface="Wingdings" panose="05000000000000000000" pitchFamily="2" charset="2"/>
              <a:buChar char="ü"/>
            </a:pPr>
            <a:r>
              <a:rPr lang="en-GB" smtClean="0">
                <a:solidFill>
                  <a:schemeClr val="tx1">
                    <a:lumMod val="75000"/>
                    <a:lumOff val="25000"/>
                  </a:schemeClr>
                </a:solidFill>
              </a:rPr>
              <a:t>Define test cases and test vectors – how????</a:t>
            </a:r>
            <a:endParaRPr lang="en-GB">
              <a:solidFill>
                <a:schemeClr val="tx1">
                  <a:lumMod val="75000"/>
                  <a:lumOff val="25000"/>
                </a:schemeClr>
              </a:solidFill>
            </a:endParaRPr>
          </a:p>
        </p:txBody>
      </p:sp>
      <p:sp>
        <p:nvSpPr>
          <p:cNvPr id="8" name="TextBox 7"/>
          <p:cNvSpPr txBox="1"/>
          <p:nvPr/>
        </p:nvSpPr>
        <p:spPr>
          <a:xfrm>
            <a:off x="3948709" y="5783832"/>
            <a:ext cx="5310749" cy="276999"/>
          </a:xfrm>
          <a:prstGeom prst="rect">
            <a:avLst/>
          </a:prstGeom>
          <a:noFill/>
        </p:spPr>
        <p:txBody>
          <a:bodyPr wrap="none" rtlCol="0">
            <a:spAutoFit/>
          </a:bodyPr>
          <a:lstStyle/>
          <a:p>
            <a:r>
              <a:rPr lang="en-GB" sz="1200" i="1" smtClean="0">
                <a:solidFill>
                  <a:schemeClr val="tx1">
                    <a:lumMod val="75000"/>
                    <a:lumOff val="25000"/>
                  </a:schemeClr>
                </a:solidFill>
              </a:rPr>
              <a:t>Image from Prove It Works: Using the Unit Test Framework for Software Validation</a:t>
            </a:r>
            <a:endParaRPr lang="en-GB" sz="1200" i="1">
              <a:solidFill>
                <a:schemeClr val="tx1">
                  <a:lumMod val="75000"/>
                  <a:lumOff val="25000"/>
                </a:schemeClr>
              </a:solidFill>
            </a:endParaRPr>
          </a:p>
        </p:txBody>
      </p:sp>
      <p:sp>
        <p:nvSpPr>
          <p:cNvPr id="9" name="TextBox 8"/>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7965384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Adding test cases</a:t>
            </a:r>
            <a:endParaRPr lang="en-GB"/>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7280" y="1888466"/>
            <a:ext cx="5190978" cy="4298384"/>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6" name="TextBox 5"/>
          <p:cNvSpPr txBox="1"/>
          <p:nvPr/>
        </p:nvSpPr>
        <p:spPr>
          <a:xfrm>
            <a:off x="6288258" y="1888466"/>
            <a:ext cx="4867422" cy="4247317"/>
          </a:xfrm>
          <a:prstGeom prst="rect">
            <a:avLst/>
          </a:prstGeom>
          <a:noFill/>
        </p:spPr>
        <p:txBody>
          <a:bodyPr wrap="square" rtlCol="0">
            <a:spAutoFit/>
          </a:bodyPr>
          <a:lstStyle/>
          <a:p>
            <a:pPr algn="just"/>
            <a:r>
              <a:rPr lang="en-GB" smtClean="0">
                <a:solidFill>
                  <a:schemeClr val="tx1">
                    <a:lumMod val="75000"/>
                    <a:lumOff val="25000"/>
                  </a:schemeClr>
                </a:solidFill>
              </a:rPr>
              <a:t>The </a:t>
            </a:r>
            <a:r>
              <a:rPr lang="en-GB" b="1" smtClean="0">
                <a:solidFill>
                  <a:schemeClr val="tx1">
                    <a:lumMod val="75000"/>
                    <a:lumOff val="25000"/>
                  </a:schemeClr>
                </a:solidFill>
              </a:rPr>
              <a:t>Test Cases </a:t>
            </a:r>
            <a:r>
              <a:rPr lang="en-GB" smtClean="0">
                <a:solidFill>
                  <a:schemeClr val="tx1">
                    <a:lumMod val="75000"/>
                    <a:lumOff val="25000"/>
                  </a:schemeClr>
                </a:solidFill>
              </a:rPr>
              <a:t>tab of the unit test properties allows you to configure the test cases.</a:t>
            </a:r>
          </a:p>
          <a:p>
            <a:pPr algn="just"/>
            <a:endParaRPr lang="en-GB" smtClean="0">
              <a:solidFill>
                <a:schemeClr val="tx1">
                  <a:lumMod val="75000"/>
                  <a:lumOff val="25000"/>
                </a:schemeClr>
              </a:solidFill>
            </a:endParaRPr>
          </a:p>
          <a:p>
            <a:pPr algn="just"/>
            <a:r>
              <a:rPr lang="en-GB" smtClean="0">
                <a:solidFill>
                  <a:schemeClr val="tx1">
                    <a:lumMod val="75000"/>
                    <a:lumOff val="25000"/>
                  </a:schemeClr>
                </a:solidFill>
              </a:rPr>
              <a:t>For each test that you create: -</a:t>
            </a:r>
          </a:p>
          <a:p>
            <a:pPr marL="285750" indent="-285750" algn="just">
              <a:buFont typeface="Wingdings" panose="05000000000000000000" pitchFamily="2" charset="2"/>
              <a:buChar char="ü"/>
            </a:pPr>
            <a:r>
              <a:rPr lang="en-GB" smtClean="0">
                <a:solidFill>
                  <a:schemeClr val="tx1">
                    <a:lumMod val="75000"/>
                    <a:lumOff val="25000"/>
                  </a:schemeClr>
                </a:solidFill>
              </a:rPr>
              <a:t>Enter a comment describing the test case</a:t>
            </a:r>
          </a:p>
          <a:p>
            <a:pPr marL="285750" indent="-285750" algn="just">
              <a:buFont typeface="Wingdings" panose="05000000000000000000" pitchFamily="2" charset="2"/>
              <a:buChar char="ü"/>
            </a:pPr>
            <a:r>
              <a:rPr lang="en-GB" smtClean="0">
                <a:solidFill>
                  <a:schemeClr val="tx1">
                    <a:lumMod val="75000"/>
                    <a:lumOff val="25000"/>
                  </a:schemeClr>
                </a:solidFill>
              </a:rPr>
              <a:t>Define the inputs and expected outputs to create your test</a:t>
            </a:r>
          </a:p>
          <a:p>
            <a:pPr marL="285750" indent="-285750" algn="just">
              <a:buFont typeface="Wingdings" panose="05000000000000000000" pitchFamily="2" charset="2"/>
              <a:buChar char="ü"/>
            </a:pPr>
            <a:r>
              <a:rPr lang="en-GB" smtClean="0">
                <a:solidFill>
                  <a:schemeClr val="tx1">
                    <a:lumMod val="75000"/>
                    <a:lumOff val="25000"/>
                  </a:schemeClr>
                </a:solidFill>
              </a:rPr>
              <a:t>Click run to run your test case</a:t>
            </a:r>
          </a:p>
          <a:p>
            <a:pPr marL="285750" indent="-285750" algn="just">
              <a:buFont typeface="Wingdings" panose="05000000000000000000" pitchFamily="2" charset="2"/>
              <a:buChar char="ü"/>
            </a:pPr>
            <a:endParaRPr lang="en-GB"/>
          </a:p>
          <a:p>
            <a:pPr algn="just"/>
            <a:r>
              <a:rPr lang="en-GB" smtClean="0">
                <a:solidFill>
                  <a:schemeClr val="tx1">
                    <a:lumMod val="75000"/>
                    <a:lumOff val="25000"/>
                  </a:schemeClr>
                </a:solidFill>
              </a:rPr>
              <a:t>Advanced:</a:t>
            </a:r>
          </a:p>
          <a:p>
            <a:pPr marL="285750" indent="-285750" algn="just">
              <a:buFont typeface="Wingdings" panose="05000000000000000000" pitchFamily="2" charset="2"/>
              <a:buChar char="q"/>
            </a:pPr>
            <a:r>
              <a:rPr lang="en-GB" smtClean="0">
                <a:solidFill>
                  <a:schemeClr val="tx1">
                    <a:lumMod val="75000"/>
                    <a:lumOff val="25000"/>
                  </a:schemeClr>
                </a:solidFill>
              </a:rPr>
              <a:t>Use the import to and export from VI controls to interact directly with the VI.</a:t>
            </a:r>
          </a:p>
          <a:p>
            <a:pPr marL="285750" indent="-285750" algn="just">
              <a:buFont typeface="Wingdings" panose="05000000000000000000" pitchFamily="2" charset="2"/>
              <a:buChar char="q"/>
            </a:pPr>
            <a:r>
              <a:rPr lang="en-GB" smtClean="0">
                <a:solidFill>
                  <a:schemeClr val="tx1">
                    <a:lumMod val="75000"/>
                    <a:lumOff val="25000"/>
                  </a:schemeClr>
                </a:solidFill>
              </a:rPr>
              <a:t>Other controls on the front panel can be tested by changing the Configuration on the </a:t>
            </a:r>
            <a:r>
              <a:rPr lang="en-GB" b="1" smtClean="0">
                <a:solidFill>
                  <a:schemeClr val="tx1">
                    <a:lumMod val="75000"/>
                    <a:lumOff val="25000"/>
                  </a:schemeClr>
                </a:solidFill>
              </a:rPr>
              <a:t>Advanced</a:t>
            </a:r>
            <a:r>
              <a:rPr lang="en-GB" smtClean="0">
                <a:solidFill>
                  <a:schemeClr val="tx1">
                    <a:lumMod val="75000"/>
                    <a:lumOff val="25000"/>
                  </a:schemeClr>
                </a:solidFill>
              </a:rPr>
              <a:t> tab</a:t>
            </a:r>
          </a:p>
        </p:txBody>
      </p:sp>
      <p:sp>
        <p:nvSpPr>
          <p:cNvPr id="7" name="TextBox 6"/>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Tree>
    <p:extLst>
      <p:ext uri="{BB962C8B-B14F-4D97-AF65-F5344CB8AC3E}">
        <p14:creationId xmlns:p14="http://schemas.microsoft.com/office/powerpoint/2010/main" val="2032849690"/>
      </p:ext>
    </p:extLst>
  </p:cSld>
  <p:clrMapOvr>
    <a:masterClrMapping/>
  </p:clrMapOvr>
  <p:transition spd="med">
    <p:pull/>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Running unit tests</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7" name="TextBox 6"/>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sp>
        <p:nvSpPr>
          <p:cNvPr id="12" name="Content Placeholder 2"/>
          <p:cNvSpPr txBox="1"/>
          <p:nvPr/>
        </p:nvSpPr>
        <p:spPr>
          <a:xfrm>
            <a:off x="1097280" y="1849932"/>
            <a:ext cx="10058400" cy="380358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Tx/>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q"/>
            </a:pPr>
            <a:r>
              <a:rPr lang="en-GB" smtClean="0"/>
              <a:t>Individual test cases: Click </a:t>
            </a:r>
            <a:r>
              <a:rPr lang="en-GB" b="1" smtClean="0"/>
              <a:t>Run</a:t>
            </a:r>
            <a:r>
              <a:rPr lang="en-GB" smtClean="0"/>
              <a:t> in the Test Cases tab of the Test Properties</a:t>
            </a:r>
            <a:endParaRPr lang="en-GB" smtClean="0"/>
          </a:p>
          <a:p>
            <a:pPr>
              <a:buFont typeface="Wingdings" panose="05000000000000000000" pitchFamily="2" charset="2"/>
              <a:buChar char="q"/>
            </a:pPr>
            <a:r>
              <a:rPr lang="en-GB" smtClean="0"/>
              <a:t>Individual test (all test cases): Right click on the test and select the </a:t>
            </a:r>
            <a:r>
              <a:rPr lang="en-GB" b="1" smtClean="0"/>
              <a:t>Run</a:t>
            </a:r>
            <a:r>
              <a:rPr lang="en-GB" smtClean="0"/>
              <a:t> menu item</a:t>
            </a:r>
          </a:p>
          <a:p>
            <a:pPr>
              <a:buFont typeface="Wingdings" panose="05000000000000000000" pitchFamily="2" charset="2"/>
              <a:buChar char="q"/>
            </a:pPr>
            <a:r>
              <a:rPr lang="en-GB" smtClean="0"/>
              <a:t>All tests in a folder/library: Right click the folder/library and select the </a:t>
            </a:r>
            <a:r>
              <a:rPr lang="en-GB" b="1" smtClean="0"/>
              <a:t>Unit Tests&gt;&gt;Run </a:t>
            </a:r>
            <a:r>
              <a:rPr lang="en-GB" smtClean="0"/>
              <a:t>menu item </a:t>
            </a:r>
          </a:p>
          <a:p>
            <a:pPr>
              <a:buFont typeface="Wingdings" panose="05000000000000000000" pitchFamily="2" charset="2"/>
              <a:buChar char="q"/>
            </a:pPr>
            <a:r>
              <a:rPr lang="en-GB" smtClean="0"/>
              <a:t>All tests in a project: Click </a:t>
            </a:r>
            <a:r>
              <a:rPr lang="en-GB" b="1" smtClean="0"/>
              <a:t>Run Unit Tests </a:t>
            </a:r>
            <a:r>
              <a:rPr lang="en-GB" smtClean="0"/>
              <a:t>toolbar button</a:t>
            </a:r>
          </a:p>
          <a:p>
            <a:pPr>
              <a:buFont typeface="Wingdings" panose="05000000000000000000" pitchFamily="2" charset="2"/>
              <a:buChar char="q"/>
            </a:pPr>
            <a:endParaRPr lang="en-GB" smtClean="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5721" y="3484987"/>
            <a:ext cx="857370" cy="53347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0577" y="1904884"/>
            <a:ext cx="238158" cy="238158"/>
          </a:xfrm>
          <a:prstGeom prst="rect">
            <a:avLst/>
          </a:prstGeom>
        </p:spPr>
      </p:pic>
    </p:spTree>
    <p:extLst>
      <p:ext uri="{BB962C8B-B14F-4D97-AF65-F5344CB8AC3E}">
        <p14:creationId xmlns:p14="http://schemas.microsoft.com/office/powerpoint/2010/main" val="3333195058"/>
      </p:ext>
    </p:extLst>
  </p:cSld>
  <p:clrMapOvr>
    <a:masterClrMapping/>
  </p:clrMapOvr>
  <p:transition spd="med">
    <p:pull/>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GB" smtClean="0"/>
              <a:t>Example: Basic Functions.lvproj</a:t>
            </a:r>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1472" y="0"/>
            <a:ext cx="2700528" cy="902208"/>
          </a:xfrm>
          <a:prstGeom prst="rect">
            <a:avLst/>
          </a:prstGeom>
        </p:spPr>
      </p:pic>
      <p:sp>
        <p:nvSpPr>
          <p:cNvPr id="7" name="TextBox 6"/>
          <p:cNvSpPr txBox="1"/>
          <p:nvPr/>
        </p:nvSpPr>
        <p:spPr>
          <a:xfrm>
            <a:off x="8586141" y="6488668"/>
            <a:ext cx="3605859" cy="369332"/>
          </a:xfrm>
          <a:prstGeom prst="rect">
            <a:avLst/>
          </a:prstGeom>
          <a:noFill/>
        </p:spPr>
        <p:txBody>
          <a:bodyPr wrap="none" rtlCol="0">
            <a:spAutoFit/>
          </a:bodyPr>
          <a:lstStyle/>
          <a:p>
            <a:r>
              <a:rPr lang="en-GB" i="1" smtClean="0">
                <a:solidFill>
                  <a:schemeClr val="bg1"/>
                </a:solidFill>
              </a:rPr>
              <a:t>www.controlsoftwaresolutions.com</a:t>
            </a:r>
            <a:endParaRPr lang="en-GB" i="1">
              <a:solidFill>
                <a:schemeClr val="bg1"/>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9214" y="5682230"/>
            <a:ext cx="857370" cy="533474"/>
          </a:xfrm>
          <a:prstGeom prst="rect">
            <a:avLst/>
          </a:prstGeom>
        </p:spPr>
      </p:pic>
    </p:spTree>
    <p:extLst>
      <p:ext uri="{BB962C8B-B14F-4D97-AF65-F5344CB8AC3E}">
        <p14:creationId xmlns:p14="http://schemas.microsoft.com/office/powerpoint/2010/main" val="1634328292"/>
      </p:ext>
    </p:extLst>
  </p:cSld>
  <p:clrMapOvr>
    <a:masterClrMapping/>
  </p:clrMapOvr>
  <p:transition spd="med">
    <p:pull/>
  </p:transition>
  <p:timing/>
</p:sld>
</file>

<file path=ppt/tags/tag1.xml><?xml version="1.0" encoding="utf-8"?>
<p:tagLst xmlns:p="http://schemas.openxmlformats.org/presentationml/2006/main">
  <p:tag name="AS_NET" val="4.0.30319.42000"/>
  <p:tag name="AS_OS" val="Microsoft Windows NT 6.2.9200.0"/>
  <p:tag name="AS_RELEASE_DATE" val="2018.09.12"/>
  <p:tag name="AS_TITLE" val="Aspose.Slides for .NET 2.0"/>
  <p:tag name="AS_VERSION" val="18.9"/>
</p:tagLst>
</file>

<file path=ppt/theme/theme1.xml><?xml version="1.0" encoding="utf-8"?>
<a:theme xmlns:r="http://schemas.openxmlformats.org/officeDocument/2006/relationships"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vt="http://schemas.openxmlformats.org/officeDocument/2006/docPropsVTypes" xmlns="http://schemas.openxmlformats.org/officeDocument/2006/extended-properties">
  <Company/>
  <PresentationFormat>Widescreen</PresentationFormat>
  <Paragraphs>122</Paragraphs>
  <Slides>21</Slides>
  <Notes>0</Notes>
  <TotalTime>462</TotalTime>
  <HiddenSlides>2</HiddenSlides>
  <MMClips>0</MMClips>
  <ScaleCrop>0</ScaleCrop>
  <HeadingPairs>
    <vt:vector baseType="variant" size="4">
      <vt:variant>
        <vt:lpstr>Theme</vt:lpstr>
      </vt:variant>
      <vt:variant>
        <vt:i4>1</vt:i4>
      </vt:variant>
      <vt:variant>
        <vt:lpstr>Slide Titles</vt:lpstr>
      </vt:variant>
      <vt:variant>
        <vt:i4>21</vt:i4>
      </vt:variant>
    </vt:vector>
  </HeadingPairs>
  <TitlesOfParts>
    <vt:vector baseType="lpstr" size="22">
      <vt:lpstr>Retrospect</vt:lpstr>
      <vt:lpstr>LabVIEW Unit Test Framework</vt:lpstr>
      <vt:lpstr>Introduction</vt:lpstr>
      <vt:lpstr>What is unit testing?</vt:lpstr>
      <vt:lpstr>Benefits of unit testing</vt:lpstr>
      <vt:lpstr>LabVIEW Unit Test Framework</vt:lpstr>
      <vt:lpstr>Creating a unit test using the UTF</vt:lpstr>
      <vt:lpstr>Adding test cases</vt:lpstr>
      <vt:lpstr>Running unit tests</vt:lpstr>
      <vt:lpstr>Example: Basic Functions.lvproj</vt:lpstr>
      <vt:lpstr>Setup and teardown</vt:lpstr>
      <vt:lpstr>Setup and teardown</vt:lpstr>
      <vt:lpstr>Example: Setup Teardown.lvproj</vt:lpstr>
      <vt:lpstr>Adding test vectors</vt:lpstr>
      <vt:lpstr>Example: Vector Generation.lvproj</vt:lpstr>
      <vt:lpstr>User defined tests</vt:lpstr>
      <vt:lpstr>Example: User-Defined Test.lvproj</vt:lpstr>
      <vt:lpstr>CSS Guidelines</vt:lpstr>
      <vt:lpstr>Test Driven Development (TDD)</vt:lpstr>
      <vt:lpstr>Summary</vt:lpstr>
      <vt:lpstr>References</vt:lpstr>
      <vt:lpstr>Questions?</vt:lpstr>
    </vt:vector>
  </TitlesOfParts>
  <LinksUpToDate>0</LinksUpToDate>
  <SharedDoc>0</SharedDoc>
  <HyperlinksChanged>0</HyperlinksChanged>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LabVIEW Unit Test Framework</dc:title>
  <cp:revision>36</cp:revision>
  <dcterms:created xsi:type="dcterms:W3CDTF">2015-01-04T12:39:25Z</dcterms:created>
  <dcterms:modified xsi:type="dcterms:W3CDTF">2019-01-24T12:29:04Z</dcterms:modified>
</cp:coreProperties>
</file>