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7" r:id="rId5"/>
    <p:sldId id="268" r:id="rId6"/>
    <p:sldId id="271" r:id="rId7"/>
    <p:sldId id="261" r:id="rId8"/>
    <p:sldId id="262" r:id="rId9"/>
    <p:sldId id="263" r:id="rId10"/>
    <p:sldId id="264" r:id="rId11"/>
    <p:sldId id="269" r:id="rId12"/>
    <p:sldId id="272" r:id="rId13"/>
    <p:sldId id="258" r:id="rId14"/>
    <p:sldId id="270" r:id="rId15"/>
    <p:sldId id="259" r:id="rId16"/>
    <p:sldId id="260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96" autoAdjust="0"/>
  </p:normalViewPr>
  <p:slideViewPr>
    <p:cSldViewPr>
      <p:cViewPr varScale="1">
        <p:scale>
          <a:sx n="91" d="100"/>
          <a:sy n="91" d="100"/>
        </p:scale>
        <p:origin x="21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C1F9B-0DBB-40CC-9856-6692A18821B2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54BB-EC58-4BEA-B501-562E891A9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4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8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7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7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8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8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BC7F7-A22A-40E5-9293-43907AEADA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9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9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115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07524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98840" y="6356350"/>
            <a:ext cx="2133600" cy="365125"/>
          </a:xfrm>
        </p:spPr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7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7504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356350"/>
            <a:ext cx="2133600" cy="365125"/>
          </a:xfrm>
        </p:spPr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6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4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6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5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3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281-B98B-4A76-B654-9D2B7D7E5F43}" type="datetimeFigureOut">
              <a:rPr lang="en-GB" smtClean="0"/>
              <a:t>10/01/2019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D919-9E16-47DD-B6C5-514BF308B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SharpS\Google Drive\MediaMongrels Development\MediaMongrels\Logo Set 1\facebook_cover_imag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59850" r="1466" b="26600"/>
          <a:stretch/>
        </p:blipFill>
        <p:spPr bwMode="auto">
          <a:xfrm>
            <a:off x="0" y="-47269"/>
            <a:ext cx="9144000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</a:lstStyle>
          <a:p>
            <a:fld id="{D3DF2281-B98B-4A76-B654-9D2B7D7E5F43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 Light" pitchFamily="34" charset="0"/>
              </a:defRPr>
            </a:lvl1pPr>
          </a:lstStyle>
          <a:p>
            <a:fld id="{AD83D919-9E16-47DD-B6C5-514BF308B33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4" descr="C:\Users\SharpS\Google Drive\MediaMongrels Development\MediaMongrels\Logo Set 1\Media_Mongrel_Logo_Master_darkened_1200x14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38"/>
            <a:ext cx="2208574" cy="2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6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65656"/>
          </a:solidFill>
          <a:latin typeface="Myriad Pro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65656"/>
          </a:solidFill>
          <a:latin typeface="Myriad Pro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65656"/>
          </a:solidFill>
          <a:latin typeface="Myriad Pro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65656"/>
          </a:solidFill>
          <a:latin typeface="Myriad Pro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65656"/>
          </a:solidFill>
          <a:latin typeface="Myriad Pro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65656"/>
          </a:solidFill>
          <a:latin typeface="Myriad Pro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65656"/>
                </a:solidFill>
                <a:latin typeface="Myriad Pro Light" pitchFamily="34" charset="0"/>
              </a:defRPr>
            </a:lvl1pPr>
          </a:lstStyle>
          <a:p>
            <a:fld id="{31E3BAA9-D155-4D2A-940C-01706EC871F0}" type="datetimeFigureOut">
              <a:rPr lang="en-GB" smtClean="0"/>
              <a:pPr/>
              <a:t>10/01/2019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65656"/>
                </a:solidFill>
                <a:latin typeface="Myriad Pro Light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6"/>
                </a:solidFill>
                <a:latin typeface="Myriad Pro Light" pitchFamily="34" charset="0"/>
              </a:defRPr>
            </a:lvl1pPr>
          </a:lstStyle>
          <a:p>
            <a:fld id="{E8CBC48E-6058-4B8D-B374-BB5DCB30DB5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5" descr="C:\Users\SharpS\Google Drive\MediaMongrels Development\MediaMongrels\Logo Set 1\facebook_cover_imag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59850" r="1749" b="26600"/>
          <a:stretch/>
        </p:blipFill>
        <p:spPr bwMode="auto">
          <a:xfrm rot="5400000">
            <a:off x="5512668" y="3226668"/>
            <a:ext cx="6858000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SharpS\Google Drive\MediaMongrels Development\MediaMongrels\Logo Set 1\Media_Mongrel_Logo_Master_darkened_1200x1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37380" y="1106274"/>
            <a:ext cx="2208574" cy="2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7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65656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65656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65656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65656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65656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65656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webvi.i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mongrels.com/websockets-librar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ediamongrel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mongrels.com/websockets-libr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pPr algn="l"/>
            <a:r>
              <a:rPr lang="en-GB" dirty="0" err="1"/>
              <a:t>WebSockets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Bringing LabVIEW to the Web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5576" y="3910955"/>
            <a:ext cx="528991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yriad Pro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i="1" dirty="0"/>
              <a:t>Sam Sharp</a:t>
            </a:r>
          </a:p>
          <a:p>
            <a:pPr algn="l"/>
            <a:r>
              <a:rPr lang="en-GB" sz="2000" i="1" dirty="0"/>
              <a:t>sam@mediamongrels.com</a:t>
            </a:r>
          </a:p>
          <a:p>
            <a:pPr algn="l"/>
            <a:r>
              <a:rPr lang="en-GB" sz="2000" i="1" dirty="0"/>
              <a:t>2</a:t>
            </a:r>
            <a:r>
              <a:rPr lang="en-GB" sz="2000" i="1" baseline="30000" dirty="0"/>
              <a:t>nd</a:t>
            </a:r>
            <a:r>
              <a:rPr lang="en-GB" sz="2000" i="1" dirty="0"/>
              <a:t> October 2017</a:t>
            </a:r>
          </a:p>
        </p:txBody>
      </p:sp>
      <p:pic>
        <p:nvPicPr>
          <p:cNvPr id="6" name="Picture 3" descr="C:\Users\SharpS\Google Drive\Personal Files\LabVIEW Certification\Certified-LabVIEW-Architec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4" y="5325963"/>
            <a:ext cx="25527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4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world of possibilities!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959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Huge Web Community = Lots of Resources</a:t>
            </a:r>
          </a:p>
          <a:p>
            <a:pPr lvl="1"/>
            <a:r>
              <a:rPr lang="en-GB" dirty="0"/>
              <a:t>“50 JavaScript Libraries for Charts and Graphs”</a:t>
            </a:r>
          </a:p>
          <a:p>
            <a:pPr lvl="1"/>
            <a:r>
              <a:rPr lang="en-GB" dirty="0"/>
              <a:t>“12 Great JavaScript UI Libraries”</a:t>
            </a:r>
          </a:p>
          <a:p>
            <a:pPr lvl="1"/>
            <a:r>
              <a:rPr lang="en-GB" dirty="0"/>
              <a:t>“21 Best JavaScript Frameworks for Developers”</a:t>
            </a:r>
          </a:p>
          <a:p>
            <a:pPr lvl="1"/>
            <a:r>
              <a:rPr lang="en-GB" dirty="0"/>
              <a:t>Twitter Bootstrap: “Most popular HTML/CSS/JS framework for developing responsive, mobile first projects on the web.”</a:t>
            </a:r>
          </a:p>
        </p:txBody>
      </p:sp>
      <p:pic>
        <p:nvPicPr>
          <p:cNvPr id="3076" name="Picture 4" descr="https://linkurio.us/wp-content/uploads/2014/02/sig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9798"/>
            <a:ext cx="3757715" cy="25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hilwhln.com/wp-content/uploads/2010/12/Screen-shot-2010-12-03-at-2.52.25-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2352"/>
            <a:ext cx="4840610" cy="18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9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5313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Remote access and monitoring of test stations</a:t>
            </a:r>
          </a:p>
          <a:p>
            <a:r>
              <a:rPr lang="en-GB" dirty="0"/>
              <a:t>Remote access of </a:t>
            </a:r>
            <a:r>
              <a:rPr lang="en-GB" dirty="0" err="1"/>
              <a:t>CompactRIO</a:t>
            </a:r>
            <a:r>
              <a:rPr lang="en-GB" dirty="0"/>
              <a:t> control &amp; monitoring applications</a:t>
            </a:r>
          </a:p>
          <a:p>
            <a:pPr lvl="1"/>
            <a:r>
              <a:rPr lang="en-GB" dirty="0"/>
              <a:t>Replacing a remote front panel interface</a:t>
            </a:r>
          </a:p>
          <a:p>
            <a:r>
              <a:rPr lang="en-GB" dirty="0"/>
              <a:t>The Future? Tablets instead of test station PCs</a:t>
            </a:r>
          </a:p>
        </p:txBody>
      </p:sp>
      <p:pic>
        <p:nvPicPr>
          <p:cNvPr id="5122" name="Picture 2" descr="C:\Users\SharpS\Pictures\2015-01-27_09-37-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651109" cy="36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7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Demo: </a:t>
            </a:r>
            <a:r>
              <a:rPr lang="en-GB" dirty="0" err="1"/>
              <a:t>WebSockets</a:t>
            </a:r>
            <a:r>
              <a:rPr lang="en-GB" dirty="0"/>
              <a:t> Chat</a:t>
            </a:r>
          </a:p>
        </p:txBody>
      </p:sp>
      <p:pic>
        <p:nvPicPr>
          <p:cNvPr id="4" name="Picture 2" descr="C:\Users\SharpS\AppData\Local\Temp\SNAGHTML1d4b2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195597" cy="373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harpS\AppData\Local\Temp\SNAGHTML1d575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6650660" cy="32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myRIO</a:t>
            </a:r>
            <a:r>
              <a:rPr lang="en-GB" dirty="0"/>
              <a:t> Giant Tetris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1628800"/>
            <a:ext cx="4227149" cy="15121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6ft version of Tetris powered by a National Instruments </a:t>
            </a:r>
            <a:r>
              <a:rPr lang="en-GB" dirty="0" err="1"/>
              <a:t>myRIO</a:t>
            </a:r>
            <a:r>
              <a:rPr lang="en-GB" dirty="0"/>
              <a:t> – on display during NI Week and NI Days 2014</a:t>
            </a:r>
          </a:p>
          <a:p>
            <a:r>
              <a:rPr lang="en-GB" dirty="0"/>
              <a:t>Game uses </a:t>
            </a:r>
            <a:r>
              <a:rPr lang="en-GB" dirty="0" err="1"/>
              <a:t>WebSockets</a:t>
            </a:r>
            <a:r>
              <a:rPr lang="en-GB" dirty="0"/>
              <a:t> + Browser (PC/Phone) as the controller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8025" y="1628800"/>
            <a:ext cx="4034482" cy="4869488"/>
            <a:chOff x="4788025" y="1628800"/>
            <a:chExt cx="4034482" cy="48694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1628800"/>
              <a:ext cx="4034482" cy="461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79346" y="6236678"/>
              <a:ext cx="2641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bg1"/>
                  </a:solidFill>
                </a:rPr>
                <a:t>HACKADAY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544" y="3282065"/>
            <a:ext cx="4188201" cy="3216223"/>
            <a:chOff x="467544" y="3282065"/>
            <a:chExt cx="4188201" cy="3216223"/>
          </a:xfrm>
        </p:grpSpPr>
        <p:pic>
          <p:nvPicPr>
            <p:cNvPr id="6" name="Picture 5" descr="http://photoblog.statesman.com/wp-content/uploads/rbz-ni-week-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82065"/>
              <a:ext cx="4188201" cy="296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14619" y="6236678"/>
              <a:ext cx="2641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bg1"/>
                  </a:solidFill>
                </a:rPr>
                <a:t>NI Week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38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Boat Monitoring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Narrowboat Monitoring System</a:t>
            </a:r>
          </a:p>
          <a:p>
            <a:pPr lvl="1"/>
            <a:r>
              <a:rPr lang="en-GB" dirty="0" err="1"/>
              <a:t>sbRIO</a:t>
            </a:r>
            <a:endParaRPr lang="en-GB" dirty="0"/>
          </a:p>
          <a:p>
            <a:pPr lvl="1"/>
            <a:r>
              <a:rPr lang="en-GB" dirty="0"/>
              <a:t>Power/Solar Monitoring and Logging</a:t>
            </a:r>
          </a:p>
          <a:p>
            <a:pPr lvl="1"/>
            <a:r>
              <a:rPr lang="en-GB" dirty="0" err="1"/>
              <a:t>Datalogging</a:t>
            </a:r>
            <a:r>
              <a:rPr lang="en-GB" dirty="0"/>
              <a:t> to Cloud</a:t>
            </a:r>
          </a:p>
          <a:p>
            <a:pPr lvl="1"/>
            <a:r>
              <a:rPr lang="en-GB" dirty="0"/>
              <a:t>Accessing web services (e.g. weather / GPS mapping)</a:t>
            </a:r>
          </a:p>
          <a:p>
            <a:pPr lvl="1"/>
            <a:r>
              <a:rPr lang="en-GB" dirty="0" err="1"/>
              <a:t>WebSockets</a:t>
            </a:r>
            <a:r>
              <a:rPr lang="en-GB" dirty="0"/>
              <a:t> dashboard</a:t>
            </a:r>
          </a:p>
          <a:p>
            <a:r>
              <a:rPr lang="en-GB" dirty="0"/>
              <a:t>As library is based on TCP/IP primitives, it also runs on LabVIEW RT.</a:t>
            </a:r>
          </a:p>
          <a:p>
            <a:r>
              <a:rPr lang="en-GB" dirty="0"/>
              <a:t>Ported to Raspberry Pi in 2017 </a:t>
            </a:r>
            <a:r>
              <a:rPr lang="en-GB" i="1" dirty="0"/>
              <a:t>	</a:t>
            </a:r>
            <a:r>
              <a:rPr lang="en-GB" sz="2000" i="1" dirty="0"/>
              <a:t>(just to see what would happen!)</a:t>
            </a:r>
          </a:p>
          <a:p>
            <a:pPr lvl="1"/>
            <a:r>
              <a:rPr lang="en-GB" dirty="0"/>
              <a:t>You can deploy LabVIEW RT code to </a:t>
            </a:r>
            <a:r>
              <a:rPr lang="en-GB" dirty="0" err="1"/>
              <a:t>RPi’s</a:t>
            </a:r>
            <a:r>
              <a:rPr lang="en-GB" dirty="0"/>
              <a:t>…but </a:t>
            </a:r>
            <a:r>
              <a:rPr lang="en-GB" b="1" dirty="0"/>
              <a:t>for non-commercial use </a:t>
            </a:r>
            <a:r>
              <a:rPr lang="en-GB" dirty="0"/>
              <a:t>only!</a:t>
            </a:r>
          </a:p>
          <a:p>
            <a:pPr lvl="1"/>
            <a:r>
              <a:rPr lang="en-GB" dirty="0"/>
              <a:t>Uses LINX toolkit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88432" cy="27805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" name="Picture 3" descr="C:\Users\SharpS\Google Drive\MediaMongrels Development\Boat Monitoring System\Screenshots\Dashbo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50"/>
          <a:stretch/>
        </p:blipFill>
        <p:spPr bwMode="auto">
          <a:xfrm>
            <a:off x="5220072" y="4064200"/>
            <a:ext cx="3600400" cy="2317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2974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Demo: Boat Monitoring System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74" y="1628775"/>
            <a:ext cx="6368051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31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LabVIEW NXG 2.0 is set to introduce </a:t>
            </a:r>
            <a:r>
              <a:rPr lang="en-GB" dirty="0" err="1"/>
              <a:t>WebVIs</a:t>
            </a:r>
            <a:r>
              <a:rPr lang="en-GB" dirty="0"/>
              <a:t>...</a:t>
            </a:r>
          </a:p>
          <a:p>
            <a:pPr lvl="1"/>
            <a:r>
              <a:rPr lang="en-GB" dirty="0"/>
              <a:t>LabVIEW code running on a client’s web browser</a:t>
            </a:r>
          </a:p>
          <a:p>
            <a:pPr lvl="1"/>
            <a:r>
              <a:rPr lang="en-GB" dirty="0"/>
              <a:t>Demo at </a:t>
            </a:r>
            <a:r>
              <a:rPr lang="en-GB" dirty="0">
                <a:hlinkClick r:id="rId2"/>
              </a:rPr>
              <a:t>http://www.webvi.io/</a:t>
            </a:r>
            <a:endParaRPr lang="en-GB" dirty="0"/>
          </a:p>
          <a:p>
            <a:r>
              <a:rPr lang="en-GB" dirty="0"/>
              <a:t>Very interested to see what can be done with these!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r>
              <a:rPr lang="en-GB" dirty="0">
                <a:sym typeface="Wingdings" panose="05000000000000000000" pitchFamily="2" charset="2"/>
              </a:rPr>
              <a:t>Hopefully the API/tools are available to implement similar applications, but purely in LabVIEW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8" y="1625069"/>
            <a:ext cx="3222096" cy="20654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616966" cy="23762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196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617028"/>
          </a:xfrm>
        </p:spPr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927860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8691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WebSockets</a:t>
            </a:r>
            <a:r>
              <a:rPr lang="en-GB" dirty="0"/>
              <a:t> URL: </a:t>
            </a:r>
            <a:r>
              <a:rPr lang="en-GB" dirty="0">
                <a:hlinkClick r:id="rId2"/>
              </a:rPr>
              <a:t>http://www.mediamongrels.com/websockets-library</a:t>
            </a:r>
            <a:endParaRPr lang="en-GB" dirty="0"/>
          </a:p>
          <a:p>
            <a:pPr algn="r"/>
            <a:r>
              <a:rPr lang="en-GB" dirty="0"/>
              <a:t>	</a:t>
            </a:r>
            <a:r>
              <a:rPr lang="en-GB" sz="1400" i="1" dirty="0">
                <a:solidFill>
                  <a:schemeClr val="bg2">
                    <a:lumMod val="25000"/>
                  </a:schemeClr>
                </a:solidFill>
              </a:rPr>
              <a:t>(includes links to sample code and other presentations)</a:t>
            </a:r>
          </a:p>
        </p:txBody>
      </p:sp>
    </p:spTree>
    <p:extLst>
      <p:ext uri="{BB962C8B-B14F-4D97-AF65-F5344CB8AC3E}">
        <p14:creationId xmlns:p14="http://schemas.microsoft.com/office/powerpoint/2010/main" val="314086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843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Sam Sharp</a:t>
            </a:r>
          </a:p>
          <a:p>
            <a:pPr lvl="1"/>
            <a:r>
              <a:rPr lang="en-GB" dirty="0"/>
              <a:t>LabVIEW Architect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CTD Re-certification pending</a:t>
            </a:r>
            <a:endParaRPr lang="en-GB" dirty="0"/>
          </a:p>
          <a:p>
            <a:pPr lvl="1"/>
            <a:r>
              <a:rPr lang="en-GB" dirty="0"/>
              <a:t>Just passed Part 1 of the CLED Exam </a:t>
            </a:r>
            <a:r>
              <a:rPr lang="en-GB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GB" dirty="0"/>
              <a:t>LabVIEW Consultant and Director of </a:t>
            </a:r>
            <a:r>
              <a:rPr lang="en-GB" dirty="0" err="1"/>
              <a:t>MediaMongrels</a:t>
            </a:r>
            <a:r>
              <a:rPr lang="en-GB" dirty="0"/>
              <a:t> Ltd</a:t>
            </a:r>
          </a:p>
          <a:p>
            <a:pPr lvl="2"/>
            <a:r>
              <a:rPr lang="en-GB" dirty="0">
                <a:hlinkClick r:id="rId2"/>
              </a:rPr>
              <a:t>www.mediamongrels.com</a:t>
            </a:r>
            <a:endParaRPr lang="en-GB" dirty="0"/>
          </a:p>
          <a:p>
            <a:pPr lvl="2"/>
            <a:r>
              <a:rPr lang="en-GB" dirty="0"/>
              <a:t>NI Alliance Partner</a:t>
            </a:r>
          </a:p>
          <a:p>
            <a:pPr lvl="2"/>
            <a:r>
              <a:rPr lang="en-GB" dirty="0"/>
              <a:t>Distributed Embedded Systems (</a:t>
            </a:r>
            <a:r>
              <a:rPr lang="en-GB" dirty="0" err="1"/>
              <a:t>cRIO</a:t>
            </a:r>
            <a:r>
              <a:rPr lang="en-GB" dirty="0"/>
              <a:t>, RT, FPGA) and Automated Test (</a:t>
            </a:r>
            <a:r>
              <a:rPr lang="en-GB" dirty="0" err="1"/>
              <a:t>TestStand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LabVIEW user for ~10 years</a:t>
            </a:r>
          </a:p>
          <a:p>
            <a:pPr lvl="1"/>
            <a:r>
              <a:rPr lang="en-GB" dirty="0" err="1"/>
              <a:t>Sam_Sharp</a:t>
            </a:r>
            <a:r>
              <a:rPr lang="en-GB" dirty="0"/>
              <a:t> on the NI Forums</a:t>
            </a:r>
          </a:p>
          <a:p>
            <a:pPr lvl="1"/>
            <a:r>
              <a:rPr lang="en-GB" dirty="0"/>
              <a:t>Live on a Narrowboat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02682"/>
            <a:ext cx="3672408" cy="14980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4223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672408"/>
          </a:xfrm>
        </p:spPr>
        <p:txBody>
          <a:bodyPr>
            <a:noAutofit/>
          </a:bodyPr>
          <a:lstStyle/>
          <a:p>
            <a:r>
              <a:rPr lang="en-GB" sz="1600" dirty="0"/>
              <a:t>Industry trend towards smartphone/tablet for 24/7 access to information/data</a:t>
            </a:r>
          </a:p>
          <a:p>
            <a:r>
              <a:rPr lang="en-GB" sz="1600" dirty="0"/>
              <a:t>Replacing purpose-built devices for HMI, even in commercial/industrial applications</a:t>
            </a:r>
          </a:p>
          <a:p>
            <a:r>
              <a:rPr lang="en-GB" sz="1600" dirty="0"/>
              <a:t>Embedded devices are becoming more capable (8-core smartphones) and more connected (embedded </a:t>
            </a:r>
            <a:r>
              <a:rPr lang="en-GB" sz="1600" dirty="0" err="1"/>
              <a:t>WiFi</a:t>
            </a:r>
            <a:r>
              <a:rPr lang="en-GB" sz="1600" dirty="0"/>
              <a:t>, Bluetooth, RFID)</a:t>
            </a:r>
          </a:p>
          <a:p>
            <a:r>
              <a:rPr lang="en-GB" sz="1600" dirty="0"/>
              <a:t>Humans are becoming more familiar with portable touchscreen phones/tablets and using apps or a web-browser – UIs are less skeuomorphic (resembling their real-life counterparts)</a:t>
            </a:r>
          </a:p>
          <a:p>
            <a:r>
              <a:rPr lang="en-GB" sz="1600" dirty="0"/>
              <a:t>Web-browser is cross-device and cross-platform compatible</a:t>
            </a:r>
          </a:p>
          <a:p>
            <a:r>
              <a:rPr lang="en-GB" sz="1600" dirty="0"/>
              <a:t>Seems like a good way to go for some applications…</a:t>
            </a:r>
          </a:p>
          <a:p>
            <a:pPr marL="457200" lvl="1" indent="0">
              <a:buNone/>
            </a:pPr>
            <a:r>
              <a:rPr lang="en-GB" sz="1800" dirty="0"/>
              <a:t>…but LabVIEW is lacking in some areas:</a:t>
            </a:r>
          </a:p>
          <a:p>
            <a:pPr lvl="2"/>
            <a:r>
              <a:rPr lang="en-GB" sz="1200" dirty="0"/>
              <a:t>UIs look ‘typically LabVIEW’ (this is </a:t>
            </a:r>
            <a:r>
              <a:rPr lang="en-GB" sz="1200" b="1" dirty="0"/>
              <a:t>not</a:t>
            </a:r>
            <a:r>
              <a:rPr lang="en-GB" sz="1200" dirty="0"/>
              <a:t> a good thing!), have not caught up with UI design trends and, at least in current gen LabVIEW, lacks basic capabilities of modern UI design</a:t>
            </a:r>
          </a:p>
          <a:p>
            <a:pPr lvl="2"/>
            <a:r>
              <a:rPr lang="en-GB" sz="1200" dirty="0"/>
              <a:t>Limited Web UI functionality (Web Services / Remote Front Panels)</a:t>
            </a:r>
          </a:p>
          <a:p>
            <a:pPr lvl="2"/>
            <a:r>
              <a:rPr lang="en-GB" sz="1200" dirty="0"/>
              <a:t>Some half-hearted attempts (data dashboard, LabVIEW touch-panel)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445224"/>
            <a:ext cx="489654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i="1" dirty="0"/>
              <a:t>“Mobile access is driven by the need for continuous ubiquitous viewing, from management watching production to an operator remotely adjusting a process”</a:t>
            </a:r>
          </a:p>
          <a:p>
            <a:pPr algn="r"/>
            <a:r>
              <a:rPr lang="en-US" sz="1600" dirty="0"/>
              <a:t>Control Engineering – An iPhone as your next HMI?</a:t>
            </a:r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67" y="5480596"/>
            <a:ext cx="3414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7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do it with LabVIEW?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5"/>
            <a:ext cx="4330824" cy="5234209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Remote Front Panels</a:t>
            </a:r>
          </a:p>
          <a:p>
            <a:r>
              <a:rPr lang="en-GB" dirty="0"/>
              <a:t>LabVIEW Web Services</a:t>
            </a:r>
          </a:p>
          <a:p>
            <a:pPr lvl="1"/>
            <a:r>
              <a:rPr lang="en-GB" dirty="0"/>
              <a:t>Web Service VIs</a:t>
            </a:r>
          </a:p>
          <a:p>
            <a:pPr lvl="1"/>
            <a:r>
              <a:rPr lang="en-GB" dirty="0"/>
              <a:t>Hosting Static Pages (&gt;= LV2013)</a:t>
            </a:r>
          </a:p>
          <a:p>
            <a:pPr lvl="1"/>
            <a:r>
              <a:rPr lang="en-GB" dirty="0"/>
              <a:t>ESP Scripting</a:t>
            </a:r>
          </a:p>
          <a:p>
            <a:r>
              <a:rPr lang="en-GB" dirty="0"/>
              <a:t>Database / Web Server</a:t>
            </a:r>
          </a:p>
          <a:p>
            <a:pPr lvl="1"/>
            <a:r>
              <a:rPr lang="en-GB" dirty="0"/>
              <a:t>HTTP Client VIs</a:t>
            </a:r>
          </a:p>
          <a:p>
            <a:pPr lvl="1"/>
            <a:r>
              <a:rPr lang="en-GB" dirty="0"/>
              <a:t>DB Connectivity</a:t>
            </a:r>
          </a:p>
          <a:p>
            <a:pPr lvl="1"/>
            <a:r>
              <a:rPr lang="en-GB" dirty="0"/>
              <a:t>TCP/IP</a:t>
            </a:r>
          </a:p>
          <a:p>
            <a:r>
              <a:rPr lang="en-GB" dirty="0"/>
              <a:t>Web UI Builder</a:t>
            </a:r>
          </a:p>
          <a:p>
            <a:pPr lvl="1"/>
            <a:r>
              <a:rPr lang="en-GB" dirty="0"/>
              <a:t>NI Toolkit</a:t>
            </a:r>
          </a:p>
          <a:p>
            <a:r>
              <a:rPr lang="en-GB" dirty="0" err="1"/>
              <a:t>Bergmans</a:t>
            </a:r>
            <a:r>
              <a:rPr lang="en-GB" dirty="0"/>
              <a:t> Mechatronics – </a:t>
            </a:r>
            <a:r>
              <a:rPr lang="en-GB" dirty="0" err="1"/>
              <a:t>LabSocket</a:t>
            </a:r>
            <a:endParaRPr lang="en-GB" dirty="0"/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 Toolkit</a:t>
            </a:r>
          </a:p>
          <a:p>
            <a:pPr lvl="1"/>
            <a:r>
              <a:rPr lang="en-GB" dirty="0"/>
              <a:t>http://www.labsocket.com</a:t>
            </a:r>
          </a:p>
          <a:p>
            <a:r>
              <a:rPr lang="en-GB" dirty="0"/>
              <a:t>LVS Tools – </a:t>
            </a:r>
            <a:r>
              <a:rPr lang="en-GB" dirty="0" err="1"/>
              <a:t>WebSocket</a:t>
            </a:r>
            <a:r>
              <a:rPr lang="en-GB" dirty="0"/>
              <a:t> API</a:t>
            </a:r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 Toolkit</a:t>
            </a:r>
          </a:p>
          <a:p>
            <a:pPr lvl="1"/>
            <a:r>
              <a:rPr lang="en-GB" dirty="0"/>
              <a:t>http://www.lvs-tools.co.uk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0072" y="4238633"/>
            <a:ext cx="3230133" cy="2360516"/>
            <a:chOff x="5220072" y="3717032"/>
            <a:chExt cx="3385381" cy="2473968"/>
          </a:xfrm>
        </p:grpSpPr>
        <p:pic>
          <p:nvPicPr>
            <p:cNvPr id="3074" name="Picture 2" descr="http://www.ni.com/cms/images/devzone/tut/Gallery_1_2010110409274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3717032"/>
              <a:ext cx="3385381" cy="2199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37388" y="5916816"/>
              <a:ext cx="2768065" cy="27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bg2">
                      <a:lumMod val="25000"/>
                    </a:schemeClr>
                  </a:solidFill>
                </a:rPr>
                <a:t>LabVIEW Web UI Builder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20072" y="1268759"/>
            <a:ext cx="3240360" cy="2837064"/>
            <a:chOff x="5219067" y="3645024"/>
            <a:chExt cx="3385381" cy="2964036"/>
          </a:xfrm>
        </p:grpSpPr>
        <p:pic>
          <p:nvPicPr>
            <p:cNvPr id="3076" name="Picture 4" descr="http://chrislarson.me/sites/default/files/dynamic-index-htm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067" y="3645024"/>
              <a:ext cx="3385381" cy="270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836383" y="6335742"/>
              <a:ext cx="2768065" cy="273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bg2">
                      <a:lumMod val="25000"/>
                    </a:schemeClr>
                  </a:solidFill>
                </a:rPr>
                <a:t>LabVIEW Web Services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95536" y="4077072"/>
            <a:ext cx="4536504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27784" y="56519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Based on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WebSockets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453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Comparison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33617"/>
              </p:ext>
            </p:extLst>
          </p:nvPr>
        </p:nvGraphicFramePr>
        <p:xfrm>
          <a:off x="215516" y="1556792"/>
          <a:ext cx="8712968" cy="395015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835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Free/Paid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LabVIEW UI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Extra Programming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Mobile Support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Plugins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Latency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Asynchronous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Remote Front Panels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Free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LV RTE &amp; Browser Plugin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 Services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Free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LabVIEW (++)</a:t>
                      </a:r>
                    </a:p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 (++)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High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Web/Database Server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Server?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LabVIEW (+)</a:t>
                      </a:r>
                    </a:p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 (+++)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None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High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Yes/No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 UI Builder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Paid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LabVIEW (+)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Silverlight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Low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Yes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WebSockets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Free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LabVIEW (++)</a:t>
                      </a:r>
                    </a:p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Web (++)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None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Low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Yes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805264"/>
            <a:ext cx="878497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Disclaimer: I haven’t tried/used all of these methods in anger so this is only my opinion.</a:t>
            </a:r>
          </a:p>
        </p:txBody>
      </p:sp>
    </p:spTree>
    <p:extLst>
      <p:ext uri="{BB962C8B-B14F-4D97-AF65-F5344CB8AC3E}">
        <p14:creationId xmlns:p14="http://schemas.microsoft.com/office/powerpoint/2010/main" val="387941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WebSockets</a:t>
            </a:r>
            <a:r>
              <a:rPr lang="en-GB" dirty="0"/>
              <a:t> – the key!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WebSockets</a:t>
            </a:r>
            <a:r>
              <a:rPr lang="en-GB" dirty="0"/>
              <a:t> is a HTML5 web technology that allows for TCP-socket-like connections from a browser</a:t>
            </a:r>
          </a:p>
          <a:p>
            <a:pPr lvl="1"/>
            <a:r>
              <a:rPr lang="en-GB" dirty="0"/>
              <a:t>Low latency</a:t>
            </a:r>
          </a:p>
          <a:p>
            <a:pPr lvl="1"/>
            <a:r>
              <a:rPr lang="en-GB" dirty="0"/>
              <a:t>Asynchronous send/receive of data</a:t>
            </a:r>
          </a:p>
          <a:p>
            <a:pPr lvl="1"/>
            <a:r>
              <a:rPr lang="en-GB" dirty="0"/>
              <a:t>Simple protocol – HTTP handshake + message framing over TCP</a:t>
            </a:r>
          </a:p>
          <a:p>
            <a:pPr lvl="1"/>
            <a:r>
              <a:rPr lang="en-GB" dirty="0"/>
              <a:t>Widely supported</a:t>
            </a:r>
          </a:p>
          <a:p>
            <a:pPr lvl="2"/>
            <a:r>
              <a:rPr lang="en-GB" dirty="0"/>
              <a:t>PC Browsers (IE &gt;=10, Chrome, Safari, Firefox etc.)</a:t>
            </a:r>
          </a:p>
          <a:p>
            <a:pPr lvl="2"/>
            <a:r>
              <a:rPr lang="en-GB" dirty="0"/>
              <a:t>Mobile Devices</a:t>
            </a:r>
          </a:p>
          <a:p>
            <a:r>
              <a:rPr lang="en-GB" dirty="0"/>
              <a:t>Defined in RFC6455 </a:t>
            </a:r>
            <a:r>
              <a:rPr lang="en-GB" sz="1900" i="1" dirty="0"/>
              <a:t>(if you need some light reading!)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913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4038600" cy="237626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Server listens on specific TCP port</a:t>
            </a:r>
          </a:p>
          <a:p>
            <a:r>
              <a:rPr lang="en-GB" dirty="0"/>
              <a:t>Client connects and sends a HTTP request with an ‘Upgrade: </a:t>
            </a:r>
            <a:r>
              <a:rPr lang="en-GB" dirty="0" err="1"/>
              <a:t>websocket</a:t>
            </a:r>
            <a:r>
              <a:rPr lang="en-GB" dirty="0"/>
              <a:t>’ header and a hashed key</a:t>
            </a:r>
          </a:p>
          <a:p>
            <a:r>
              <a:rPr lang="en-GB" dirty="0"/>
              <a:t>Server responds with response key</a:t>
            </a:r>
          </a:p>
          <a:p>
            <a:r>
              <a:rPr lang="en-GB" dirty="0"/>
              <a:t>Send/receive </a:t>
            </a:r>
            <a:r>
              <a:rPr lang="en-GB" dirty="0" err="1"/>
              <a:t>WebSocket</a:t>
            </a:r>
            <a:r>
              <a:rPr lang="en-GB" dirty="0"/>
              <a:t> frames over TCP/IP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038600" cy="4619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HTTP Handshake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tx1"/>
                </a:solidFill>
              </a:rPr>
              <a:t>Client request: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GET /chat HTTP/1.1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Host: server.example.com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Upgrade: 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endParaRPr lang="en-GB" sz="1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Connection: Upgrade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Sec-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r>
              <a:rPr lang="en-GB" sz="1400" dirty="0">
                <a:solidFill>
                  <a:schemeClr val="tx1"/>
                </a:solidFill>
              </a:rPr>
              <a:t>-Key: x3JJHMbDL1EzLkh9GBhXDw==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Sec-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r>
              <a:rPr lang="en-GB" sz="1400" dirty="0">
                <a:solidFill>
                  <a:schemeClr val="tx1"/>
                </a:solidFill>
              </a:rPr>
              <a:t>-Protocol: chat, </a:t>
            </a:r>
            <a:r>
              <a:rPr lang="en-GB" sz="1400" dirty="0" err="1">
                <a:solidFill>
                  <a:schemeClr val="tx1"/>
                </a:solidFill>
              </a:rPr>
              <a:t>superchat</a:t>
            </a:r>
            <a:endParaRPr lang="en-GB" sz="1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Sec-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r>
              <a:rPr lang="en-GB" sz="1400" dirty="0">
                <a:solidFill>
                  <a:schemeClr val="tx1"/>
                </a:solidFill>
              </a:rPr>
              <a:t>-Version: 13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Origin: http://example.com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tx1"/>
                </a:solidFill>
              </a:rPr>
              <a:t>Server response: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HTTP/1.1 101 Switching Protocols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Upgrade: 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endParaRPr lang="en-GB" sz="1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Connection: Upgrade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Sec-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r>
              <a:rPr lang="en-GB" sz="1400" dirty="0">
                <a:solidFill>
                  <a:schemeClr val="tx1"/>
                </a:solidFill>
              </a:rPr>
              <a:t>-Accept: HSmrc0sMlYUkAGmm5OPpG2HaGWk=</a:t>
            </a:r>
          </a:p>
          <a:p>
            <a:pPr marL="400050" lvl="1" indent="0">
              <a:buNone/>
            </a:pPr>
            <a:r>
              <a:rPr lang="en-GB" sz="1400" dirty="0">
                <a:solidFill>
                  <a:schemeClr val="tx1"/>
                </a:solidFill>
              </a:rPr>
              <a:t>Sec-</a:t>
            </a:r>
            <a:r>
              <a:rPr lang="en-GB" sz="1400" dirty="0" err="1">
                <a:solidFill>
                  <a:schemeClr val="tx1"/>
                </a:solidFill>
              </a:rPr>
              <a:t>WebSocket</a:t>
            </a:r>
            <a:r>
              <a:rPr lang="en-GB" sz="1400" dirty="0">
                <a:solidFill>
                  <a:schemeClr val="tx1"/>
                </a:solidFill>
              </a:rPr>
              <a:t>-Protocol: chat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1560" y="4149079"/>
            <a:ext cx="3904473" cy="2360405"/>
            <a:chOff x="611560" y="4149079"/>
            <a:chExt cx="3904473" cy="2360405"/>
          </a:xfrm>
        </p:grpSpPr>
        <p:pic>
          <p:nvPicPr>
            <p:cNvPr id="1030" name="Picture 6" descr="http://evexiallc.com/images/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149079"/>
              <a:ext cx="3898776" cy="2098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74907" y="6247874"/>
              <a:ext cx="2641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dirty="0">
                  <a:solidFill>
                    <a:schemeClr val="bg2">
                      <a:lumMod val="25000"/>
                    </a:schemeClr>
                  </a:solidFill>
                </a:rPr>
                <a:t>RFC 6455 </a:t>
              </a:r>
              <a:r>
                <a:rPr lang="en-GB" sz="1100" dirty="0" err="1">
                  <a:solidFill>
                    <a:schemeClr val="bg2">
                      <a:lumMod val="25000"/>
                    </a:schemeClr>
                  </a:solidFill>
                </a:rPr>
                <a:t>WebSocket</a:t>
              </a:r>
              <a:r>
                <a:rPr lang="en-GB" sz="1100" dirty="0">
                  <a:solidFill>
                    <a:schemeClr val="bg2">
                      <a:lumMod val="25000"/>
                    </a:schemeClr>
                  </a:solidFill>
                </a:rPr>
                <a:t> Protocol - Framing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2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Server: LabVIEW </a:t>
            </a:r>
            <a:r>
              <a:rPr lang="en-GB" sz="3600" dirty="0" err="1"/>
              <a:t>WebSockets</a:t>
            </a:r>
            <a:r>
              <a:rPr lang="en-GB" sz="3600" dirty="0"/>
              <a:t>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592288"/>
          </a:xfrm>
        </p:spPr>
        <p:txBody>
          <a:bodyPr>
            <a:normAutofit fontScale="40000" lnSpcReduction="20000"/>
          </a:bodyPr>
          <a:lstStyle/>
          <a:p>
            <a:r>
              <a:rPr lang="en-GB" sz="4000" dirty="0"/>
              <a:t>Wraps the primitive TCP/IP functions</a:t>
            </a:r>
          </a:p>
          <a:p>
            <a:pPr lvl="1"/>
            <a:r>
              <a:rPr lang="en-GB" sz="4000" dirty="0"/>
              <a:t>Works on PC &amp; RT</a:t>
            </a:r>
          </a:p>
          <a:p>
            <a:r>
              <a:rPr lang="en-GB" sz="4000" dirty="0"/>
              <a:t>Used in the same way (listen, open connection, read/write, close)</a:t>
            </a:r>
          </a:p>
          <a:p>
            <a:r>
              <a:rPr lang="en-GB" sz="4000" dirty="0"/>
              <a:t>Simple API – just 5 VIs!</a:t>
            </a:r>
          </a:p>
          <a:p>
            <a:r>
              <a:rPr lang="en-GB" sz="4000" b="1" dirty="0"/>
              <a:t>Free!</a:t>
            </a:r>
          </a:p>
          <a:p>
            <a:r>
              <a:rPr lang="en-GB" sz="4000" dirty="0"/>
              <a:t>Available to download through the LabVIEW Tools Network on VIPM</a:t>
            </a:r>
          </a:p>
          <a:p>
            <a:pPr lvl="1"/>
            <a:r>
              <a:rPr lang="en-GB" sz="4000" dirty="0">
                <a:hlinkClick r:id="rId3"/>
              </a:rPr>
              <a:t>http://www.mediamongrels.com/websockets-library</a:t>
            </a:r>
            <a:endParaRPr lang="en-GB" sz="4000" dirty="0"/>
          </a:p>
          <a:p>
            <a:pPr marL="457200" lvl="1" indent="0">
              <a:buNone/>
            </a:pPr>
            <a:r>
              <a:rPr lang="en-GB" sz="4000" dirty="0"/>
              <a:t>	(or search for “LabVIEW </a:t>
            </a:r>
            <a:r>
              <a:rPr lang="en-GB" sz="4000" dirty="0" err="1"/>
              <a:t>WebSocket</a:t>
            </a:r>
            <a:r>
              <a:rPr lang="en-GB" sz="4000" dirty="0"/>
              <a:t> library”)</a:t>
            </a:r>
          </a:p>
          <a:p>
            <a:r>
              <a:rPr lang="en-GB" sz="4000" dirty="0"/>
              <a:t>Library also includes </a:t>
            </a:r>
            <a:r>
              <a:rPr lang="en-GB" sz="4000" dirty="0" err="1"/>
              <a:t>WebSockets</a:t>
            </a:r>
            <a:r>
              <a:rPr lang="en-GB" sz="4000" dirty="0"/>
              <a:t> Client Support</a:t>
            </a:r>
          </a:p>
          <a:p>
            <a:pPr lvl="1"/>
            <a:r>
              <a:rPr lang="en-GB" sz="4000" dirty="0"/>
              <a:t>Not tested with 3</a:t>
            </a:r>
            <a:r>
              <a:rPr lang="en-GB" sz="4000" baseline="30000" dirty="0"/>
              <a:t>rd</a:t>
            </a:r>
            <a:r>
              <a:rPr lang="en-GB" sz="4000" dirty="0"/>
              <a:t> party </a:t>
            </a:r>
            <a:r>
              <a:rPr lang="en-GB" sz="4000" dirty="0" err="1"/>
              <a:t>WebSockets</a:t>
            </a:r>
            <a:r>
              <a:rPr lang="en-GB" sz="4000" dirty="0"/>
              <a:t> servers</a:t>
            </a:r>
          </a:p>
          <a:p>
            <a:pPr lvl="1"/>
            <a:endParaRPr lang="en-GB" dirty="0"/>
          </a:p>
        </p:txBody>
      </p:sp>
      <p:pic>
        <p:nvPicPr>
          <p:cNvPr id="2050" name="Picture 2" descr="https://decibel.ni.com/content/servlet/JiveServlet/showImage/102-40572-6-184016/2014-11-21_13-57-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6" y="4365104"/>
            <a:ext cx="8283409" cy="2109633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9604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854968"/>
          </a:xfrm>
        </p:spPr>
        <p:txBody>
          <a:bodyPr>
            <a:normAutofit/>
          </a:bodyPr>
          <a:lstStyle/>
          <a:p>
            <a:r>
              <a:rPr lang="en-GB" sz="3600" dirty="0"/>
              <a:t>Client: The Catch? Text-based code!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Some JavaScript (&amp; HTML/CSS) knowledge required</a:t>
            </a:r>
          </a:p>
          <a:p>
            <a:r>
              <a:rPr lang="en-GB" dirty="0"/>
              <a:t>Implementing </a:t>
            </a:r>
            <a:r>
              <a:rPr lang="en-GB" dirty="0" err="1"/>
              <a:t>WebSockets</a:t>
            </a:r>
            <a:r>
              <a:rPr lang="en-GB" dirty="0"/>
              <a:t> in </a:t>
            </a:r>
            <a:r>
              <a:rPr lang="en-GB" dirty="0" err="1"/>
              <a:t>Javascript</a:t>
            </a:r>
            <a:r>
              <a:rPr lang="en-GB" dirty="0"/>
              <a:t> is really easy!</a:t>
            </a:r>
          </a:p>
          <a:p>
            <a:r>
              <a:rPr lang="en-GB" dirty="0"/>
              <a:t>JSON support in LV2013+ makes API development much easier!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63347" cy="301374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3816424" cy="19645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23479727"/>
      </p:ext>
    </p:extLst>
  </p:cSld>
  <p:clrMapOvr>
    <a:masterClrMapping/>
  </p:clrMapOvr>
</p:sld>
</file>

<file path=ppt/theme/theme1.xml><?xml version="1.0" encoding="utf-8"?>
<a:theme xmlns:a="http://schemas.openxmlformats.org/drawingml/2006/main" name="MediaMongrels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MediaMongrels Presentation Master</Template>
  <TotalTime>262</TotalTime>
  <Words>1011</Words>
  <Application>Microsoft Office PowerPoint</Application>
  <PresentationFormat>On-screen Show (4:3)</PresentationFormat>
  <Paragraphs>194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Myriad Pro</vt:lpstr>
      <vt:lpstr>Myriad Pro Light</vt:lpstr>
      <vt:lpstr>MediaMongrels Presentation Master</vt:lpstr>
      <vt:lpstr>Custom Design</vt:lpstr>
      <vt:lpstr>WebSockets:  Bringing LabVIEW to the Web</vt:lpstr>
      <vt:lpstr>Introduction</vt:lpstr>
      <vt:lpstr>Why?</vt:lpstr>
      <vt:lpstr>How do we do it with LabVIEW?</vt:lpstr>
      <vt:lpstr>Method Comparison</vt:lpstr>
      <vt:lpstr>WebSockets – the key!</vt:lpstr>
      <vt:lpstr>How does it work?</vt:lpstr>
      <vt:lpstr>Server: LabVIEW WebSockets Library</vt:lpstr>
      <vt:lpstr>Client: The Catch? Text-based code!</vt:lpstr>
      <vt:lpstr>A world of possibilities!</vt:lpstr>
      <vt:lpstr>Applications</vt:lpstr>
      <vt:lpstr>Demo: WebSockets Chat</vt:lpstr>
      <vt:lpstr>myRIO Giant Tetris</vt:lpstr>
      <vt:lpstr>Boat Monitoring System</vt:lpstr>
      <vt:lpstr>Demo: Boat Monitoring System</vt:lpstr>
      <vt:lpstr>The Future?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WebSockets:  Bringing LabVIEW to the Web</dc:title>
  <dc:creator>Sam Sharp</dc:creator>
  <cp:lastModifiedBy>Peter Miller</cp:lastModifiedBy>
  <cp:revision>16</cp:revision>
  <dcterms:created xsi:type="dcterms:W3CDTF">2017-10-01T17:38:23Z</dcterms:created>
  <dcterms:modified xsi:type="dcterms:W3CDTF">2019-01-10T11:16:11Z</dcterms:modified>
</cp:coreProperties>
</file>